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56" r:id="rId3"/>
    <p:sldId id="257" r:id="rId4"/>
    <p:sldId id="258" r:id="rId5"/>
    <p:sldId id="267" r:id="rId6"/>
    <p:sldId id="259" r:id="rId7"/>
    <p:sldId id="261" r:id="rId8"/>
    <p:sldId id="272" r:id="rId9"/>
    <p:sldId id="284" r:id="rId10"/>
    <p:sldId id="260" r:id="rId11"/>
    <p:sldId id="264" r:id="rId12"/>
    <p:sldId id="266" r:id="rId13"/>
    <p:sldId id="268" r:id="rId14"/>
    <p:sldId id="273" r:id="rId15"/>
    <p:sldId id="274" r:id="rId16"/>
    <p:sldId id="275" r:id="rId17"/>
    <p:sldId id="276" r:id="rId18"/>
    <p:sldId id="277" r:id="rId19"/>
    <p:sldId id="285" r:id="rId20"/>
    <p:sldId id="278" r:id="rId21"/>
    <p:sldId id="279" r:id="rId22"/>
    <p:sldId id="280" r:id="rId23"/>
    <p:sldId id="281" r:id="rId24"/>
    <p:sldId id="283" r:id="rId25"/>
    <p:sldId id="270" r:id="rId26"/>
    <p:sldId id="271"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6B5"/>
    <a:srgbClr val="F5CFBA"/>
    <a:srgbClr val="D40000"/>
    <a:srgbClr val="730000"/>
    <a:srgbClr val="D48766"/>
    <a:srgbClr val="EDF8FB"/>
    <a:srgbClr val="BFD3E6"/>
    <a:srgbClr val="9EBCDA"/>
    <a:srgbClr val="0E96C6"/>
    <a:srgbClr val="886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0"/>
  </p:normalViewPr>
  <p:slideViewPr>
    <p:cSldViewPr snapToGrid="0" snapToObjects="1">
      <p:cViewPr>
        <p:scale>
          <a:sx n="100" d="100"/>
          <a:sy n="100" d="100"/>
        </p:scale>
        <p:origin x="22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794D-453B-474E-9184-4CB6B6D7CB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F5DA6E-BF07-6049-912B-EA24341CB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F6BE3-6B1A-3746-B5FB-C363850E7A5E}"/>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C49CE40B-D267-114A-ABF4-459E891A3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855B3-A885-2E42-A9AF-394E24E4615D}"/>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3964327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B516-564F-3840-A5FC-925C29DF3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0B110B-9A97-4647-8DC4-59446EA74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0DF07-C0B4-9E45-959B-FD0C8BB57E02}"/>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C3B3610B-E6B7-6443-9F50-073939229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4AA32-9530-2844-BE32-623B033509AF}"/>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84363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B5FFC-660F-A141-8EF8-E6D5CB2BD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853AA-6C9C-DC4A-BD68-AF08F3DCE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9A1FA-EC80-3743-A808-6D5B90D9BCBF}"/>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E77F0B19-D061-574B-BE97-0EC5DE989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DE317-5FC6-0F4A-A193-0BFC4ACAA28E}"/>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267772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624F-7172-AC4B-BBA0-CC89009DEA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5E3F1-E7D9-B84C-B31F-B14986AB3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5E0B4-46BD-4F49-A564-90E780E0D1E7}"/>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154D721D-E3A1-0C44-AC1A-856301B6A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762AF-1DB7-4D42-89C8-B20A6349D01E}"/>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6521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FEAA-F7CF-1240-9D8F-603617F65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3EFFE-3E13-5145-832E-2A1DDC952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D2788-7665-F543-9A15-03637F3C8671}"/>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0FD71B8C-7312-134C-982F-43F8862E0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27A09-88F6-BC47-8164-8F31D508D4A3}"/>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912862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7CB15-C36D-EA43-9C96-A8AAD181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B94F6-6703-0C4E-81C6-69CE1B8A3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FC5A0-D119-C54D-89D9-8A3B47F80E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924D1-36BA-C249-B38B-BA93D91B27DF}"/>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6" name="Footer Placeholder 5">
            <a:extLst>
              <a:ext uri="{FF2B5EF4-FFF2-40B4-BE49-F238E27FC236}">
                <a16:creationId xmlns:a16="http://schemas.microsoft.com/office/drawing/2014/main" id="{5C28CD1C-EBE2-2E42-92B9-26836EE41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B0A5A-7892-3548-A637-8D58393043CB}"/>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3405086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C5A8-4350-7E4E-A4FB-20ECD29C7C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E61CEE-C96C-BA46-8618-7C0558B27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B5DBB-51D0-8645-BFE7-1E767AC185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E052D-D6A2-A244-BA7B-382FE66E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9C3B7B-75FA-AD41-8CC5-3475B9C304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98B58E-EDFA-9841-B688-18BAA0E6C84D}"/>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8" name="Footer Placeholder 7">
            <a:extLst>
              <a:ext uri="{FF2B5EF4-FFF2-40B4-BE49-F238E27FC236}">
                <a16:creationId xmlns:a16="http://schemas.microsoft.com/office/drawing/2014/main" id="{0E8184B3-5D53-C54C-957A-FC7602875C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47E9F9-BF18-004A-A632-8C6D9D2E48E4}"/>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281988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A20C-E509-EF40-8BFD-570C171092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45B3CA-5CA7-A54B-A1FD-6F873796EFB3}"/>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4" name="Footer Placeholder 3">
            <a:extLst>
              <a:ext uri="{FF2B5EF4-FFF2-40B4-BE49-F238E27FC236}">
                <a16:creationId xmlns:a16="http://schemas.microsoft.com/office/drawing/2014/main" id="{245D395D-29B9-9C42-A3B8-288E09171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D8DD1-ECB7-9144-8F16-FCFB23D25F2A}"/>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1055559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6AB2A8-9C6F-F14B-9081-C20C5475F0CE}"/>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3" name="Footer Placeholder 2">
            <a:extLst>
              <a:ext uri="{FF2B5EF4-FFF2-40B4-BE49-F238E27FC236}">
                <a16:creationId xmlns:a16="http://schemas.microsoft.com/office/drawing/2014/main" id="{9FEA0F51-1DA3-0341-870F-C2D2FB2F0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8E5455-820B-F048-B205-7C6A6E5D1A27}"/>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1712941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28FE-CCB0-8648-A581-7026249F4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876E95-1ACF-0243-BE50-07DBCB530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55148D-13A5-054F-B750-F0BACCD44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66611-DACC-0A49-B6C4-1748C7B87CAD}"/>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6" name="Footer Placeholder 5">
            <a:extLst>
              <a:ext uri="{FF2B5EF4-FFF2-40B4-BE49-F238E27FC236}">
                <a16:creationId xmlns:a16="http://schemas.microsoft.com/office/drawing/2014/main" id="{FD04BA5A-E510-274E-8C03-AF61F7BC2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EB022-75E2-5947-A66A-649FC1965BA9}"/>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3933353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3F17-223A-3E48-9D4C-2B0C9F7FA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E88967-5E83-FD4A-9DA4-410997F2C0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92C1CC-045F-DD48-A5EE-29C1D788D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CC5D16-45B0-D246-8A01-C4CD239712BE}"/>
              </a:ext>
            </a:extLst>
          </p:cNvPr>
          <p:cNvSpPr>
            <a:spLocks noGrp="1"/>
          </p:cNvSpPr>
          <p:nvPr>
            <p:ph type="dt" sz="half" idx="10"/>
          </p:nvPr>
        </p:nvSpPr>
        <p:spPr/>
        <p:txBody>
          <a:bodyPr/>
          <a:lstStyle/>
          <a:p>
            <a:fld id="{BAF19FE2-A995-B544-B25E-B6ED9C8FEC98}" type="datetimeFigureOut">
              <a:rPr lang="en-US" smtClean="0"/>
              <a:t>5/13/2020</a:t>
            </a:fld>
            <a:endParaRPr lang="en-US"/>
          </a:p>
        </p:txBody>
      </p:sp>
      <p:sp>
        <p:nvSpPr>
          <p:cNvPr id="6" name="Footer Placeholder 5">
            <a:extLst>
              <a:ext uri="{FF2B5EF4-FFF2-40B4-BE49-F238E27FC236}">
                <a16:creationId xmlns:a16="http://schemas.microsoft.com/office/drawing/2014/main" id="{F95ADC89-DF76-5747-B232-E23EAF2E6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C0AFC-2F2C-3043-9764-05EC9CD8BD51}"/>
              </a:ext>
            </a:extLst>
          </p:cNvPr>
          <p:cNvSpPr>
            <a:spLocks noGrp="1"/>
          </p:cNvSpPr>
          <p:nvPr>
            <p:ph type="sldNum" sz="quarter" idx="12"/>
          </p:nvPr>
        </p:nvSpPr>
        <p:spPr/>
        <p:txBody>
          <a:bodyPr/>
          <a:lstStyle/>
          <a:p>
            <a:fld id="{A7C685B6-AF79-F940-8330-F17CBCF43F58}" type="slidenum">
              <a:rPr lang="en-US" smtClean="0"/>
              <a:t>‹#›</a:t>
            </a:fld>
            <a:endParaRPr lang="en-US"/>
          </a:p>
        </p:txBody>
      </p:sp>
    </p:spTree>
    <p:extLst>
      <p:ext uri="{BB962C8B-B14F-4D97-AF65-F5344CB8AC3E}">
        <p14:creationId xmlns:p14="http://schemas.microsoft.com/office/powerpoint/2010/main" val="299501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0730D-E701-294E-A076-409CDF63B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C5983-5400-134C-8EB1-1DDBE6D38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3F390-2938-E549-B392-1FC40970F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19FE2-A995-B544-B25E-B6ED9C8FEC98}" type="datetimeFigureOut">
              <a:rPr lang="en-US" smtClean="0"/>
              <a:t>5/13/2020</a:t>
            </a:fld>
            <a:endParaRPr lang="en-US"/>
          </a:p>
        </p:txBody>
      </p:sp>
      <p:sp>
        <p:nvSpPr>
          <p:cNvPr id="5" name="Footer Placeholder 4">
            <a:extLst>
              <a:ext uri="{FF2B5EF4-FFF2-40B4-BE49-F238E27FC236}">
                <a16:creationId xmlns:a16="http://schemas.microsoft.com/office/drawing/2014/main" id="{8955EDDD-ABC1-8E44-BC42-E0D4DD578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E0C970-30D3-2A4C-9FA8-6F1515E7CB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685B6-AF79-F940-8330-F17CBCF43F58}" type="slidenum">
              <a:rPr lang="en-US" smtClean="0"/>
              <a:t>‹#›</a:t>
            </a:fld>
            <a:endParaRPr lang="en-US"/>
          </a:p>
        </p:txBody>
      </p:sp>
    </p:spTree>
    <p:extLst>
      <p:ext uri="{BB962C8B-B14F-4D97-AF65-F5344CB8AC3E}">
        <p14:creationId xmlns:p14="http://schemas.microsoft.com/office/powerpoint/2010/main" val="2684605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file:////var/folders/cf/rv57y19s7790tj559jkhrw5m0000gn/T/com.microsoft.Word/WebArchiveCopyPasteTempFiles/6420de7c14c360be00d6a3d1c0302de2.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152362-782B-2C4D-BDC9-E530D121410A}"/>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5" name="Rectangle 4">
            <a:extLst>
              <a:ext uri="{FF2B5EF4-FFF2-40B4-BE49-F238E27FC236}">
                <a16:creationId xmlns:a16="http://schemas.microsoft.com/office/drawing/2014/main" id="{65596B1A-50DA-1544-B673-9116BB8C2499}"/>
              </a:ext>
            </a:extLst>
          </p:cNvPr>
          <p:cNvSpPr/>
          <p:nvPr/>
        </p:nvSpPr>
        <p:spPr>
          <a:xfrm>
            <a:off x="0" y="414337"/>
            <a:ext cx="12191999" cy="6634958"/>
          </a:xfrm>
          <a:prstGeom prst="rect">
            <a:avLst/>
          </a:prstGeom>
          <a:noFill/>
          <a:ln>
            <a:noFill/>
          </a:ln>
        </p:spPr>
        <p:txBody>
          <a:bodyPr wrap="square">
            <a:spAutoFit/>
          </a:bodyPr>
          <a:lstStyle/>
          <a:p>
            <a:pPr algn="ctr">
              <a:lnSpc>
                <a:spcPct val="120000"/>
              </a:lnSpc>
            </a:pPr>
            <a:r>
              <a:rPr lang="en-US" sz="4800" dirty="0">
                <a:effectLst/>
                <a:latin typeface="Helvetica" pitchFamily="2" charset="0"/>
                <a:ea typeface="Calibri" panose="020F0502020204030204" pitchFamily="34" charset="0"/>
                <a:cs typeface="Arial" panose="020B0604020202020204" pitchFamily="34" charset="0"/>
              </a:rPr>
              <a:t>The Coronavirus and the Cities: </a:t>
            </a:r>
          </a:p>
          <a:p>
            <a:pPr algn="ctr">
              <a:lnSpc>
                <a:spcPct val="120000"/>
              </a:lnSpc>
              <a:spcAft>
                <a:spcPts val="600"/>
              </a:spcAft>
            </a:pPr>
            <a:r>
              <a:rPr lang="en-US" sz="4800" dirty="0">
                <a:effectLst/>
                <a:latin typeface="Helvetica" pitchFamily="2" charset="0"/>
                <a:ea typeface="Calibri" panose="020F0502020204030204" pitchFamily="34" charset="0"/>
                <a:cs typeface="Arial" panose="020B0604020202020204" pitchFamily="34" charset="0"/>
              </a:rPr>
              <a:t>Where are U.S. Cities on their ‘Curve’?</a:t>
            </a: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Shlomo Angel, Alejandro M. </a:t>
            </a:r>
            <a:r>
              <a:rPr lang="en-US" sz="3200" dirty="0" err="1">
                <a:solidFill>
                  <a:srgbClr val="0070C0"/>
                </a:solidFill>
                <a:latin typeface="Helvetica" pitchFamily="2" charset="0"/>
                <a:ea typeface="Calibri" panose="020F0502020204030204" pitchFamily="34" charset="0"/>
                <a:cs typeface="Arial" panose="020B0604020202020204" pitchFamily="34" charset="0"/>
              </a:rPr>
              <a:t>Blei</a:t>
            </a:r>
            <a:r>
              <a:rPr lang="en-US" sz="3200" dirty="0">
                <a:solidFill>
                  <a:srgbClr val="0070C0"/>
                </a:solidFill>
                <a:latin typeface="Helvetica" pitchFamily="2" charset="0"/>
                <a:ea typeface="Calibri" panose="020F0502020204030204" pitchFamily="34" charset="0"/>
                <a:cs typeface="Arial" panose="020B0604020202020204" pitchFamily="34" charset="0"/>
              </a:rPr>
              <a:t>, Patrick </a:t>
            </a:r>
            <a:r>
              <a:rPr lang="en-US" sz="3200" dirty="0" err="1">
                <a:solidFill>
                  <a:srgbClr val="0070C0"/>
                </a:solidFill>
                <a:latin typeface="Helvetica" pitchFamily="2" charset="0"/>
                <a:ea typeface="Calibri" panose="020F0502020204030204" pitchFamily="34" charset="0"/>
                <a:cs typeface="Arial" panose="020B0604020202020204" pitchFamily="34" charset="0"/>
              </a:rPr>
              <a:t>Lamson</a:t>
            </a:r>
            <a:r>
              <a:rPr lang="en-US" sz="3200" dirty="0">
                <a:solidFill>
                  <a:srgbClr val="0070C0"/>
                </a:solidFill>
                <a:latin typeface="Helvetica" pitchFamily="2" charset="0"/>
                <a:ea typeface="Calibri" panose="020F0502020204030204" pitchFamily="34" charset="0"/>
                <a:cs typeface="Arial" panose="020B0604020202020204" pitchFamily="34" charset="0"/>
              </a:rPr>
              <a:t>-Hall, and Maria Mónica Salazar</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The Marron Institute of Urban Management, New York University</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 and </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Yang Liu and </a:t>
            </a:r>
            <a:r>
              <a:rPr lang="en-US" sz="3200" dirty="0" err="1">
                <a:solidFill>
                  <a:srgbClr val="0070C0"/>
                </a:solidFill>
                <a:latin typeface="Helvetica" pitchFamily="2" charset="0"/>
                <a:ea typeface="Calibri" panose="020F0502020204030204" pitchFamily="34" charset="0"/>
                <a:cs typeface="Arial" panose="020B0604020202020204" pitchFamily="34" charset="0"/>
              </a:rPr>
              <a:t>Danzhen</a:t>
            </a:r>
            <a:r>
              <a:rPr lang="en-US" sz="3200" dirty="0">
                <a:solidFill>
                  <a:srgbClr val="0070C0"/>
                </a:solidFill>
                <a:latin typeface="Helvetica" pitchFamily="2" charset="0"/>
                <a:ea typeface="Calibri" panose="020F0502020204030204" pitchFamily="34" charset="0"/>
                <a:cs typeface="Arial" panose="020B0604020202020204" pitchFamily="34" charset="0"/>
              </a:rPr>
              <a:t> You </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United Nations Children Fund (UNICEF)</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ctr">
              <a:lnSpc>
                <a:spcPct val="120000"/>
              </a:lnSpc>
            </a:pPr>
            <a:r>
              <a:rPr lang="en-US" sz="3200" dirty="0">
                <a:solidFill>
                  <a:srgbClr val="0070C0"/>
                </a:solidFill>
                <a:latin typeface="Helvetica" pitchFamily="2" charset="0"/>
                <a:ea typeface="Calibri" panose="020F0502020204030204" pitchFamily="34" charset="0"/>
                <a:cs typeface="Arial" panose="020B0604020202020204" pitchFamily="34" charset="0"/>
              </a:rPr>
              <a:t> 10 May 2020</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a:p>
            <a:pPr algn="just">
              <a:lnSpc>
                <a:spcPct val="120000"/>
              </a:lnSpc>
              <a:spcAft>
                <a:spcPts val="600"/>
              </a:spcAft>
            </a:pPr>
            <a:r>
              <a:rPr lang="en-US" sz="3200" dirty="0">
                <a:solidFill>
                  <a:srgbClr val="0070C0"/>
                </a:solidFill>
                <a:latin typeface="Helvetica" pitchFamily="2" charset="0"/>
                <a:ea typeface="Calibri" panose="020F0502020204030204" pitchFamily="34" charset="0"/>
                <a:cs typeface="Arial" panose="020B0604020202020204" pitchFamily="34" charset="0"/>
              </a:rPr>
              <a:t> </a:t>
            </a:r>
            <a:endParaRPr lang="en-US" sz="3200" dirty="0">
              <a:solidFill>
                <a:srgbClr val="0070C0"/>
              </a:solidFill>
              <a:effectLst/>
              <a:latin typeface="Helveti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6246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FFFA3-AC8D-2549-A5E8-6CB310492EA4}"/>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6" name="Rectangle 5">
            <a:extLst>
              <a:ext uri="{FF2B5EF4-FFF2-40B4-BE49-F238E27FC236}">
                <a16:creationId xmlns:a16="http://schemas.microsoft.com/office/drawing/2014/main" id="{750BEC3A-8A59-D94A-986D-0BD02BA2DC5D}"/>
              </a:ext>
            </a:extLst>
          </p:cNvPr>
          <p:cNvSpPr/>
          <p:nvPr/>
        </p:nvSpPr>
        <p:spPr>
          <a:xfrm>
            <a:off x="0" y="5426040"/>
            <a:ext cx="12192000" cy="1402563"/>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reported new cases were in decline for 28 days or more: </a:t>
            </a:r>
            <a:r>
              <a:rPr lang="en-US" dirty="0">
                <a:latin typeface="Helvetica" pitchFamily="2" charset="0"/>
                <a:ea typeface="Calibri" panose="020F0502020204030204" pitchFamily="34" charset="0"/>
                <a:cs typeface="Arial" panose="020B0604020202020204" pitchFamily="34" charset="0"/>
              </a:rPr>
              <a:t>Of the 77 MSAs (20% of the total) that were in decline from their peak confirmed cases for 28 days or more, 12 had populations of more than 1 million. On average, their 7-day running average of new cases at the reporting date was 45% of that value at peak; it ranged from a low of 12% in New Orleans to a high of 92% in Milwaukee. </a:t>
            </a:r>
          </a:p>
        </p:txBody>
      </p:sp>
      <p:pic>
        <p:nvPicPr>
          <p:cNvPr id="3" name="Picture 2">
            <a:extLst>
              <a:ext uri="{FF2B5EF4-FFF2-40B4-BE49-F238E27FC236}">
                <a16:creationId xmlns:a16="http://schemas.microsoft.com/office/drawing/2014/main" id="{4A5927E7-3A82-DC48-9EC4-71F86769B658}"/>
              </a:ext>
            </a:extLst>
          </p:cNvPr>
          <p:cNvPicPr>
            <a:picLocks noChangeAspect="1"/>
          </p:cNvPicPr>
          <p:nvPr/>
        </p:nvPicPr>
        <p:blipFill>
          <a:blip r:embed="rId3"/>
          <a:stretch>
            <a:fillRect/>
          </a:stretch>
        </p:blipFill>
        <p:spPr>
          <a:xfrm>
            <a:off x="1308822" y="133752"/>
            <a:ext cx="8714853" cy="5124728"/>
          </a:xfrm>
          <a:prstGeom prst="rect">
            <a:avLst/>
          </a:prstGeom>
        </p:spPr>
      </p:pic>
    </p:spTree>
    <p:extLst>
      <p:ext uri="{BB962C8B-B14F-4D97-AF65-F5344CB8AC3E}">
        <p14:creationId xmlns:p14="http://schemas.microsoft.com/office/powerpoint/2010/main" val="182971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CA4A6-6A57-5A47-A3E8-3CC997409B08}"/>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6" name="Rectangle 5">
            <a:extLst>
              <a:ext uri="{FF2B5EF4-FFF2-40B4-BE49-F238E27FC236}">
                <a16:creationId xmlns:a16="http://schemas.microsoft.com/office/drawing/2014/main" id="{2DB94BAB-997C-AA4F-8764-9AE215F115CE}"/>
              </a:ext>
            </a:extLst>
          </p:cNvPr>
          <p:cNvSpPr/>
          <p:nvPr/>
        </p:nvSpPr>
        <p:spPr>
          <a:xfrm>
            <a:off x="-26017" y="5445004"/>
            <a:ext cx="12192000" cy="1402563"/>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The share of confirmed cases in cities of different size: </a:t>
            </a:r>
            <a:r>
              <a:rPr lang="en-US" dirty="0">
                <a:latin typeface="Helvetica" pitchFamily="2" charset="0"/>
                <a:ea typeface="Calibri" panose="020F0502020204030204" pitchFamily="34" charset="0"/>
                <a:cs typeface="Arial" panose="020B0604020202020204" pitchFamily="34" charset="0"/>
              </a:rPr>
              <a:t>Of all the 1,125,226 confirmed cases in all 384 MSAs as of 5 May 2020, 400,000+ cases (37% of the total) were in the New York, the largest MSA in the U.S. with 19+ million people; 30% of the total cases were in 16 other large MSAs with populations between 3 and 19 million people; 13% were in 32 MSAs with populations of 1-3 </a:t>
            </a:r>
            <a:r>
              <a:rPr lang="en-US" dirty="0" err="1">
                <a:latin typeface="Helvetica" pitchFamily="2" charset="0"/>
                <a:ea typeface="Calibri" panose="020F0502020204030204" pitchFamily="34" charset="0"/>
                <a:cs typeface="Arial" panose="020B0604020202020204" pitchFamily="34" charset="0"/>
              </a:rPr>
              <a:t>millon</a:t>
            </a:r>
            <a:r>
              <a:rPr lang="en-US" dirty="0">
                <a:latin typeface="Helvetica" pitchFamily="2" charset="0"/>
                <a:ea typeface="Calibri" panose="020F0502020204030204" pitchFamily="34" charset="0"/>
                <a:cs typeface="Arial" panose="020B0604020202020204" pitchFamily="34" charset="0"/>
              </a:rPr>
              <a:t>; and 9% in 335 MSAs with populations of less than 1 million.</a:t>
            </a:r>
          </a:p>
        </p:txBody>
      </p:sp>
      <p:pic>
        <p:nvPicPr>
          <p:cNvPr id="4" name="Picture 3">
            <a:extLst>
              <a:ext uri="{FF2B5EF4-FFF2-40B4-BE49-F238E27FC236}">
                <a16:creationId xmlns:a16="http://schemas.microsoft.com/office/drawing/2014/main" id="{95468578-F5A1-6A42-B292-0CE1974A0857}"/>
              </a:ext>
            </a:extLst>
          </p:cNvPr>
          <p:cNvPicPr>
            <a:picLocks noChangeAspect="1"/>
          </p:cNvPicPr>
          <p:nvPr/>
        </p:nvPicPr>
        <p:blipFill>
          <a:blip r:embed="rId3"/>
          <a:stretch>
            <a:fillRect/>
          </a:stretch>
        </p:blipFill>
        <p:spPr>
          <a:xfrm>
            <a:off x="924553" y="153132"/>
            <a:ext cx="9662485" cy="5146920"/>
          </a:xfrm>
          <a:prstGeom prst="rect">
            <a:avLst/>
          </a:prstGeom>
        </p:spPr>
      </p:pic>
    </p:spTree>
    <p:extLst>
      <p:ext uri="{BB962C8B-B14F-4D97-AF65-F5344CB8AC3E}">
        <p14:creationId xmlns:p14="http://schemas.microsoft.com/office/powerpoint/2010/main" val="218434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443CA-A7CC-FD4F-8103-4D1C315226FC}"/>
              </a:ext>
            </a:extLst>
          </p:cNvPr>
          <p:cNvPicPr>
            <a:picLocks noChangeAspect="1"/>
          </p:cNvPicPr>
          <p:nvPr/>
        </p:nvPicPr>
        <p:blipFill rotWithShape="1">
          <a:blip r:embed="rId2">
            <a:alphaModFix amt="27000"/>
          </a:blip>
          <a:srcRect t="15803"/>
          <a:stretch/>
        </p:blipFill>
        <p:spPr>
          <a:xfrm>
            <a:off x="-26017" y="-14288"/>
            <a:ext cx="12218017" cy="6858000"/>
          </a:xfrm>
          <a:prstGeom prst="rect">
            <a:avLst/>
          </a:prstGeom>
        </p:spPr>
      </p:pic>
      <p:sp>
        <p:nvSpPr>
          <p:cNvPr id="3" name="Rectangle 2">
            <a:extLst>
              <a:ext uri="{FF2B5EF4-FFF2-40B4-BE49-F238E27FC236}">
                <a16:creationId xmlns:a16="http://schemas.microsoft.com/office/drawing/2014/main" id="{998816B1-FDE9-5A4C-A4F0-A4F2AD142EFE}"/>
              </a:ext>
            </a:extLst>
          </p:cNvPr>
          <p:cNvSpPr/>
          <p:nvPr/>
        </p:nvSpPr>
        <p:spPr>
          <a:xfrm>
            <a:off x="-26017" y="5508867"/>
            <a:ext cx="12192000" cy="1402500"/>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new confirmed cases are still increasing: </a:t>
            </a:r>
            <a:r>
              <a:rPr lang="en-US" dirty="0">
                <a:latin typeface="Helvetica" pitchFamily="2" charset="0"/>
                <a:ea typeface="Calibri" panose="020F0502020204030204" pitchFamily="34" charset="0"/>
                <a:cs typeface="Arial" panose="020B0604020202020204" pitchFamily="34" charset="0"/>
              </a:rPr>
              <a:t>The 55 MSAs (14% of the total) where the 7-day running average of new confirmed cases was still increasing had among them only 98,000 confirmed cases (9% of the total) at the reporting date and only 6% of new confirmed cases. In other words, 91% of total confirmed cases and 94% of new confirmed cases were in post-peak MSAs by 5 May 2020, not in MSAs that have not yet reached their peak.</a:t>
            </a:r>
          </a:p>
        </p:txBody>
      </p:sp>
      <p:pic>
        <p:nvPicPr>
          <p:cNvPr id="4" name="Picture 3">
            <a:extLst>
              <a:ext uri="{FF2B5EF4-FFF2-40B4-BE49-F238E27FC236}">
                <a16:creationId xmlns:a16="http://schemas.microsoft.com/office/drawing/2014/main" id="{D0CFF403-B3AE-6743-BC62-927F8ACDCAAB}"/>
              </a:ext>
            </a:extLst>
          </p:cNvPr>
          <p:cNvPicPr>
            <a:picLocks noChangeAspect="1"/>
          </p:cNvPicPr>
          <p:nvPr/>
        </p:nvPicPr>
        <p:blipFill>
          <a:blip r:embed="rId3"/>
          <a:stretch>
            <a:fillRect/>
          </a:stretch>
        </p:blipFill>
        <p:spPr>
          <a:xfrm>
            <a:off x="1660208" y="122191"/>
            <a:ext cx="8802136" cy="5207047"/>
          </a:xfrm>
          <a:prstGeom prst="rect">
            <a:avLst/>
          </a:prstGeom>
        </p:spPr>
      </p:pic>
    </p:spTree>
    <p:extLst>
      <p:ext uri="{BB962C8B-B14F-4D97-AF65-F5344CB8AC3E}">
        <p14:creationId xmlns:p14="http://schemas.microsoft.com/office/powerpoint/2010/main" val="349779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662FF1-E64C-194A-8C81-06802D4E2005}"/>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3" name="Rectangle 2">
            <a:extLst>
              <a:ext uri="{FF2B5EF4-FFF2-40B4-BE49-F238E27FC236}">
                <a16:creationId xmlns:a16="http://schemas.microsoft.com/office/drawing/2014/main" id="{B336ABE7-08FE-4F49-9227-8AE01A14C8F9}"/>
              </a:ext>
            </a:extLst>
          </p:cNvPr>
          <p:cNvSpPr/>
          <p:nvPr/>
        </p:nvSpPr>
        <p:spPr>
          <a:xfrm>
            <a:off x="-26017" y="5451717"/>
            <a:ext cx="12192000" cy="1734899"/>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New case “Hotspots”: </a:t>
            </a:r>
            <a:r>
              <a:rPr lang="en-US" dirty="0">
                <a:latin typeface="Helvetica" pitchFamily="2" charset="0"/>
                <a:ea typeface="Calibri" panose="020F0502020204030204" pitchFamily="34" charset="0"/>
                <a:cs typeface="Arial" panose="020B0604020202020204" pitchFamily="34" charset="0"/>
              </a:rPr>
              <a:t>Since the onset of the Coronavirus pandemic, </a:t>
            </a:r>
            <a:r>
              <a:rPr lang="en-US" b="1" dirty="0">
                <a:latin typeface="Helvetica" pitchFamily="2" charset="0"/>
                <a:ea typeface="Calibri" panose="020F0502020204030204" pitchFamily="34" charset="0"/>
                <a:cs typeface="Arial" panose="020B0604020202020204" pitchFamily="34" charset="0"/>
              </a:rPr>
              <a:t>all</a:t>
            </a:r>
            <a:r>
              <a:rPr lang="en-US" dirty="0">
                <a:latin typeface="Helvetica" pitchFamily="2" charset="0"/>
                <a:ea typeface="Calibri" panose="020F0502020204030204" pitchFamily="34" charset="0"/>
                <a:cs typeface="Arial" panose="020B0604020202020204" pitchFamily="34" charset="0"/>
              </a:rPr>
              <a:t> MSAs without exception had a period when they doubled their 7-day average of new reported cases in less than 5 days. By the 5 May 2020 reporting date, however, there were only 20 MSAs (5% of the total) where the 7-day running average of new confirmed cases was doubling in less than 5 days. Among them they contained 1,2% of the total population of MSAs, reporting a total of 122 new cases at the reporting date (0.5% of the total). [</a:t>
            </a:r>
            <a:r>
              <a:rPr lang="en-US" dirty="0">
                <a:highlight>
                  <a:srgbClr val="FFFF00"/>
                </a:highlight>
                <a:latin typeface="Helvetica" pitchFamily="2" charset="0"/>
                <a:ea typeface="Calibri" panose="020F0502020204030204" pitchFamily="34" charset="0"/>
                <a:cs typeface="Arial" panose="020B0604020202020204" pitchFamily="34" charset="0"/>
              </a:rPr>
              <a:t>redraw map</a:t>
            </a:r>
            <a:r>
              <a:rPr lang="en-US" dirty="0">
                <a:latin typeface="Helvetica" pitchFamily="2" charset="0"/>
                <a:ea typeface="Calibri" panose="020F0502020204030204" pitchFamily="34" charset="0"/>
                <a:cs typeface="Arial" panose="020B0604020202020204" pitchFamily="34" charset="0"/>
              </a:rPr>
              <a:t>] </a:t>
            </a:r>
          </a:p>
        </p:txBody>
      </p:sp>
      <p:pic>
        <p:nvPicPr>
          <p:cNvPr id="4" name="Picture 3" descr="A close up of a map&#10;&#10;Description automatically generated">
            <a:extLst>
              <a:ext uri="{FF2B5EF4-FFF2-40B4-BE49-F238E27FC236}">
                <a16:creationId xmlns:a16="http://schemas.microsoft.com/office/drawing/2014/main" id="{218D85E7-0ED2-6E47-BEA8-37A4FB2D126A}"/>
              </a:ext>
            </a:extLst>
          </p:cNvPr>
          <p:cNvPicPr/>
          <p:nvPr/>
        </p:nvPicPr>
        <p:blipFill rotWithShape="1">
          <a:blip r:embed="rId3"/>
          <a:srcRect t="9070" b="5522"/>
          <a:stretch/>
        </p:blipFill>
        <p:spPr bwMode="auto">
          <a:xfrm>
            <a:off x="2081210" y="204231"/>
            <a:ext cx="7905750" cy="5096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386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71492E-8097-0C49-BD97-F1914F953513}"/>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7FE60B4-9CC8-0A45-92E0-3EE79192EBB3}"/>
              </a:ext>
            </a:extLst>
          </p:cNvPr>
          <p:cNvPicPr>
            <a:picLocks noChangeAspect="1"/>
          </p:cNvPicPr>
          <p:nvPr/>
        </p:nvPicPr>
        <p:blipFill rotWithShape="1">
          <a:blip r:embed="rId3"/>
          <a:srcRect t="9259" b="6083"/>
          <a:stretch/>
        </p:blipFill>
        <p:spPr bwMode="auto">
          <a:xfrm>
            <a:off x="842966" y="130076"/>
            <a:ext cx="10472738" cy="5461730"/>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DC1CBCE9-26C5-2442-AE81-0618E883D974}"/>
              </a:ext>
            </a:extLst>
          </p:cNvPr>
          <p:cNvSpPr/>
          <p:nvPr/>
        </p:nvSpPr>
        <p:spPr>
          <a:xfrm>
            <a:off x="-26017" y="5787899"/>
            <a:ext cx="12192000" cy="1070101"/>
          </a:xfrm>
          <a:prstGeom prst="rect">
            <a:avLst/>
          </a:prstGeom>
          <a:solidFill>
            <a:srgbClr val="73FDD6"/>
          </a:solidFill>
        </p:spPr>
        <p:txBody>
          <a:bodyPr wrap="square">
            <a:spAutoFit/>
          </a:bodyPr>
          <a:lstStyle/>
          <a:p>
            <a:pPr algn="just">
              <a:lnSpc>
                <a:spcPct val="120000"/>
              </a:lnSpc>
              <a:spcAft>
                <a:spcPts val="600"/>
              </a:spcAft>
            </a:pPr>
            <a:r>
              <a:rPr lang="en-US" b="1" dirty="0">
                <a:latin typeface="Helvetica" pitchFamily="2" charset="0"/>
                <a:ea typeface="Calibri" panose="020F0502020204030204" pitchFamily="34" charset="0"/>
                <a:cs typeface="Arial" panose="020B0604020202020204" pitchFamily="34" charset="0"/>
              </a:rPr>
              <a:t>Coronavirus Deaths in U.S. Metropolitan Areas</a:t>
            </a:r>
            <a:r>
              <a:rPr lang="en-US" dirty="0">
                <a:latin typeface="Helvetica" pitchFamily="2" charset="0"/>
                <a:ea typeface="Calibri" panose="020F0502020204030204" pitchFamily="34" charset="0"/>
                <a:cs typeface="Arial" panose="020B0604020202020204" pitchFamily="34" charset="0"/>
              </a:rPr>
              <a:t>: This map shows all continental MSAs divided into nine groups based on ranges of the maximum number of confirmed deaths as of 5 May 2020. 28 MSAs (7% of total) reported no deaths at all by the reporting date. [</a:t>
            </a:r>
            <a:r>
              <a:rPr lang="en-US" dirty="0">
                <a:highlight>
                  <a:srgbClr val="FFFF00"/>
                </a:highlight>
                <a:latin typeface="Helvetica" pitchFamily="2" charset="0"/>
                <a:ea typeface="Calibri" panose="020F0502020204030204" pitchFamily="34" charset="0"/>
                <a:cs typeface="Arial" panose="020B0604020202020204" pitchFamily="34" charset="0"/>
              </a:rPr>
              <a:t>IMPORTANT: INCLUDE A SEPARATE CLASS FOR 0 DEATHS]</a:t>
            </a:r>
          </a:p>
        </p:txBody>
      </p:sp>
    </p:spTree>
    <p:extLst>
      <p:ext uri="{BB962C8B-B14F-4D97-AF65-F5344CB8AC3E}">
        <p14:creationId xmlns:p14="http://schemas.microsoft.com/office/powerpoint/2010/main" val="312395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DA2FBC-98D5-7E4F-ABD6-5D2E3A728271}"/>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4" name="Rectangle 3">
            <a:extLst>
              <a:ext uri="{FF2B5EF4-FFF2-40B4-BE49-F238E27FC236}">
                <a16:creationId xmlns:a16="http://schemas.microsoft.com/office/drawing/2014/main" id="{334AABC9-0A58-9749-A3ED-7C45086F941A}"/>
              </a:ext>
            </a:extLst>
          </p:cNvPr>
          <p:cNvSpPr/>
          <p:nvPr/>
        </p:nvSpPr>
        <p:spPr>
          <a:xfrm>
            <a:off x="-26017" y="5455437"/>
            <a:ext cx="12192000" cy="1402563"/>
          </a:xfrm>
          <a:prstGeom prst="rect">
            <a:avLst/>
          </a:prstGeom>
          <a:solidFill>
            <a:srgbClr val="73FDD6"/>
          </a:solidFill>
        </p:spPr>
        <p:txBody>
          <a:bodyPr wrap="square">
            <a:spAutoFit/>
          </a:bodyPr>
          <a:lstStyle/>
          <a:p>
            <a:pPr algn="just">
              <a:lnSpc>
                <a:spcPct val="120000"/>
              </a:lnSpc>
              <a:spcAft>
                <a:spcPts val="600"/>
              </a:spcAft>
            </a:pPr>
            <a:r>
              <a:rPr lang="en-US" b="1" dirty="0">
                <a:latin typeface="Helvetica" pitchFamily="2" charset="0"/>
                <a:cs typeface="Arial" panose="020B0604020202020204" pitchFamily="34" charset="0"/>
              </a:rPr>
              <a:t>MSAs with more than one Coronavirus deaths per 100,000 population: </a:t>
            </a:r>
            <a:r>
              <a:rPr lang="en-US" dirty="0">
                <a:latin typeface="Helvetica" pitchFamily="2" charset="0"/>
                <a:cs typeface="Arial" panose="020B0604020202020204" pitchFamily="34" charset="0"/>
              </a:rPr>
              <a:t>Only 13 MSAs had confirmed Coronavirus deaths amounting to 1% or more of their populations by the reporting date of 5 May 2020. The four MSAs with the highest peak 7-day average of new confirmed deaths were small cities with less than 200,000 people. New York city’s peak ranked 11th among the 14 MSAs. All 14 were past their peak of their 7-day average of new confirmed deaths. </a:t>
            </a:r>
          </a:p>
        </p:txBody>
      </p:sp>
    </p:spTree>
    <p:extLst>
      <p:ext uri="{BB962C8B-B14F-4D97-AF65-F5344CB8AC3E}">
        <p14:creationId xmlns:p14="http://schemas.microsoft.com/office/powerpoint/2010/main" val="31010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0" y="5132600"/>
            <a:ext cx="12192000" cy="1734899"/>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Where are U.S. MSAs on the confirmed Coronavirus deaths curve?</a:t>
            </a:r>
            <a:r>
              <a:rPr lang="en-US" dirty="0">
                <a:latin typeface="Helvetica" pitchFamily="2" charset="0"/>
                <a:ea typeface="Calibri" panose="020F0502020204030204" pitchFamily="34" charset="0"/>
                <a:cs typeface="Arial" panose="020B0604020202020204" pitchFamily="34" charset="0"/>
              </a:rPr>
              <a:t>: By the reporting date—5 May 2020—only 28 MSAs (7% of the total) reported no deaths from the Coronavirus since the onset of the pandemic. 91 MSAs (24% of the total) reported no </a:t>
            </a:r>
            <a:r>
              <a:rPr lang="en-US" i="1" dirty="0">
                <a:latin typeface="Helvetica" pitchFamily="2" charset="0"/>
                <a:ea typeface="Calibri" panose="020F0502020204030204" pitchFamily="34" charset="0"/>
                <a:cs typeface="Arial" panose="020B0604020202020204" pitchFamily="34" charset="0"/>
              </a:rPr>
              <a:t>new</a:t>
            </a:r>
            <a:r>
              <a:rPr lang="en-US" dirty="0">
                <a:latin typeface="Helvetica" pitchFamily="2" charset="0"/>
                <a:ea typeface="Calibri" panose="020F0502020204030204" pitchFamily="34" charset="0"/>
                <a:cs typeface="Arial" panose="020B0604020202020204" pitchFamily="34" charset="0"/>
              </a:rPr>
              <a:t> deaths in the week preceding the reporting date. Only one-third (34%) of the 356 MSAs that reported Coronavirus deaths were 14 days or more past their 7-day average peak of new confirmed deaths. In 66 MSAs (19% of this total), confirmed deaths were still increasing, not having attained their peak yet.   </a:t>
            </a:r>
          </a:p>
        </p:txBody>
      </p:sp>
      <p:pic>
        <p:nvPicPr>
          <p:cNvPr id="2" name="Picture 1">
            <a:extLst>
              <a:ext uri="{FF2B5EF4-FFF2-40B4-BE49-F238E27FC236}">
                <a16:creationId xmlns:a16="http://schemas.microsoft.com/office/drawing/2014/main" id="{E9FBB0B3-0A49-3441-9052-1C27D81B798D}"/>
              </a:ext>
            </a:extLst>
          </p:cNvPr>
          <p:cNvPicPr>
            <a:picLocks noChangeAspect="1"/>
          </p:cNvPicPr>
          <p:nvPr/>
        </p:nvPicPr>
        <p:blipFill>
          <a:blip r:embed="rId3"/>
          <a:stretch>
            <a:fillRect/>
          </a:stretch>
        </p:blipFill>
        <p:spPr>
          <a:xfrm>
            <a:off x="1897061" y="-1"/>
            <a:ext cx="7854243" cy="5000625"/>
          </a:xfrm>
          <a:prstGeom prst="rect">
            <a:avLst/>
          </a:prstGeom>
        </p:spPr>
      </p:pic>
    </p:spTree>
    <p:extLst>
      <p:ext uri="{BB962C8B-B14F-4D97-AF65-F5344CB8AC3E}">
        <p14:creationId xmlns:p14="http://schemas.microsoft.com/office/powerpoint/2010/main" val="131744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E6AD0-C354-5048-B226-5A1916C16078}"/>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pic>
        <p:nvPicPr>
          <p:cNvPr id="5" name="Picture 4" descr="A close up of a map&#10;&#10;Description automatically generated">
            <a:extLst>
              <a:ext uri="{FF2B5EF4-FFF2-40B4-BE49-F238E27FC236}">
                <a16:creationId xmlns:a16="http://schemas.microsoft.com/office/drawing/2014/main" id="{E3C75F23-0923-0D48-B601-FE51999D6E3F}"/>
              </a:ext>
            </a:extLst>
          </p:cNvPr>
          <p:cNvPicPr>
            <a:picLocks noChangeAspect="1"/>
          </p:cNvPicPr>
          <p:nvPr/>
        </p:nvPicPr>
        <p:blipFill rotWithShape="1">
          <a:blip r:embed="rId3"/>
          <a:srcRect t="9259" b="5894"/>
          <a:stretch/>
        </p:blipFill>
        <p:spPr bwMode="auto">
          <a:xfrm>
            <a:off x="1484014" y="176205"/>
            <a:ext cx="9188751" cy="5093753"/>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6279E64E-1EBA-A145-A80F-8615ABD3044D}"/>
              </a:ext>
            </a:extLst>
          </p:cNvPr>
          <p:cNvSpPr/>
          <p:nvPr/>
        </p:nvSpPr>
        <p:spPr>
          <a:xfrm>
            <a:off x="-26017" y="5455500"/>
            <a:ext cx="12192000" cy="1402500"/>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Mapping MSAs by their days from peak Coronavirus deaths: </a:t>
            </a:r>
            <a:r>
              <a:rPr lang="en-US" dirty="0">
                <a:latin typeface="Helvetica" pitchFamily="2" charset="0"/>
                <a:ea typeface="Calibri" panose="020F0502020204030204" pitchFamily="34" charset="0"/>
                <a:cs typeface="Arial" panose="020B0604020202020204" pitchFamily="34" charset="0"/>
              </a:rPr>
              <a:t>This map shows how many days each MSA in the U.S. was past its peak confirmed deaths. The 28 MSAs (7% of </a:t>
            </a:r>
            <a:r>
              <a:rPr lang="en-US" dirty="0" err="1">
                <a:latin typeface="Helvetica" pitchFamily="2" charset="0"/>
                <a:ea typeface="Calibri" panose="020F0502020204030204" pitchFamily="34" charset="0"/>
                <a:cs typeface="Arial" panose="020B0604020202020204" pitchFamily="34" charset="0"/>
              </a:rPr>
              <a:t>ther</a:t>
            </a:r>
            <a:r>
              <a:rPr lang="en-US" dirty="0">
                <a:latin typeface="Helvetica" pitchFamily="2" charset="0"/>
                <a:ea typeface="Calibri" panose="020F0502020204030204" pitchFamily="34" charset="0"/>
                <a:cs typeface="Arial" panose="020B0604020202020204" pitchFamily="34" charset="0"/>
              </a:rPr>
              <a:t> total) where no deaths at all from the Coronavirus were reported are shown in white. 91 MSAs (24% of the total) had no new Coronavirus deaths during the 7-day period preceding the reported date. [</a:t>
            </a:r>
            <a:r>
              <a:rPr lang="en-US" dirty="0">
                <a:highlight>
                  <a:srgbClr val="FFFF00"/>
                </a:highlight>
                <a:latin typeface="Helvetica" pitchFamily="2" charset="0"/>
                <a:ea typeface="Calibri" panose="020F0502020204030204" pitchFamily="34" charset="0"/>
                <a:cs typeface="Arial" panose="020B0604020202020204" pitchFamily="34" charset="0"/>
              </a:rPr>
              <a:t>redraw map with same division as previous bar graph</a:t>
            </a:r>
            <a:r>
              <a:rPr lang="en-US" dirty="0">
                <a:latin typeface="Helveti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04216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559" y="-14288"/>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0" y="5732677"/>
            <a:ext cx="12192000" cy="1070101"/>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How does the level of confirmed deaths in MSAs now compare to their peak levels?</a:t>
            </a:r>
            <a:r>
              <a:rPr lang="en-US" dirty="0">
                <a:latin typeface="Helvetica" pitchFamily="2" charset="0"/>
                <a:ea typeface="Calibri" panose="020F0502020204030204" pitchFamily="34" charset="0"/>
                <a:cs typeface="Arial" panose="020B0604020202020204" pitchFamily="34" charset="0"/>
              </a:rPr>
              <a:t>: By the reporting date—5 May 2020—the 7-day running average of new Coronavirus deaths in MSAs was 0 for 24% of MSAs. For all MSAs that reported Coronavirus deaths (92% of the total), it amounted, on average, to 51% of their values at peak. </a:t>
            </a:r>
          </a:p>
        </p:txBody>
      </p:sp>
      <p:pic>
        <p:nvPicPr>
          <p:cNvPr id="3" name="Picture 2">
            <a:extLst>
              <a:ext uri="{FF2B5EF4-FFF2-40B4-BE49-F238E27FC236}">
                <a16:creationId xmlns:a16="http://schemas.microsoft.com/office/drawing/2014/main" id="{888A7429-DBE7-0049-B4AD-BA58242430E8}"/>
              </a:ext>
            </a:extLst>
          </p:cNvPr>
          <p:cNvPicPr>
            <a:picLocks noChangeAspect="1"/>
          </p:cNvPicPr>
          <p:nvPr/>
        </p:nvPicPr>
        <p:blipFill>
          <a:blip r:embed="rId3"/>
          <a:stretch>
            <a:fillRect/>
          </a:stretch>
        </p:blipFill>
        <p:spPr>
          <a:xfrm>
            <a:off x="1768477" y="106362"/>
            <a:ext cx="8589963" cy="5469042"/>
          </a:xfrm>
          <a:prstGeom prst="rect">
            <a:avLst/>
          </a:prstGeom>
        </p:spPr>
      </p:pic>
    </p:spTree>
    <p:extLst>
      <p:ext uri="{BB962C8B-B14F-4D97-AF65-F5344CB8AC3E}">
        <p14:creationId xmlns:p14="http://schemas.microsoft.com/office/powerpoint/2010/main" val="338829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6017" y="11575"/>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15430" y="5799410"/>
            <a:ext cx="12192000" cy="1070165"/>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How does the level of Coronavirus deaths in MSAs now compare to their peak levels?</a:t>
            </a:r>
            <a:r>
              <a:rPr lang="en-US" dirty="0">
                <a:latin typeface="Helvetica" pitchFamily="2" charset="0"/>
                <a:ea typeface="Calibri" panose="020F0502020204030204" pitchFamily="34" charset="0"/>
                <a:cs typeface="Arial" panose="020B0604020202020204" pitchFamily="34" charset="0"/>
              </a:rPr>
              <a:t>: The map shows the share of the peak value of new Coronavirus deaths in MSAs on the 5 May 2020 reporting date. A share of 100%--reported for 14% of all MSAs—indicates that new cases are still increasing and have not yet reached a peak. </a:t>
            </a:r>
          </a:p>
        </p:txBody>
      </p:sp>
      <p:pic>
        <p:nvPicPr>
          <p:cNvPr id="7" name="Picture 6" descr="A close up of a map&#10;&#10;Description automatically generated">
            <a:extLst>
              <a:ext uri="{FF2B5EF4-FFF2-40B4-BE49-F238E27FC236}">
                <a16:creationId xmlns:a16="http://schemas.microsoft.com/office/drawing/2014/main" id="{D6F788BF-8AD7-1C40-B39D-03F17723798D}"/>
              </a:ext>
            </a:extLst>
          </p:cNvPr>
          <p:cNvPicPr/>
          <p:nvPr/>
        </p:nvPicPr>
        <p:blipFill rotWithShape="1">
          <a:blip r:embed="rId3"/>
          <a:srcRect t="9448" b="6454"/>
          <a:stretch/>
        </p:blipFill>
        <p:spPr bwMode="auto">
          <a:xfrm>
            <a:off x="1169040" y="185195"/>
            <a:ext cx="9884780" cy="53590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574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A8BE48-76D1-9C4C-9817-2B75D80A979F}"/>
              </a:ext>
            </a:extLst>
          </p:cNvPr>
          <p:cNvPicPr>
            <a:picLocks noChangeAspect="1"/>
          </p:cNvPicPr>
          <p:nvPr/>
        </p:nvPicPr>
        <p:blipFill rotWithShape="1">
          <a:blip r:embed="rId2">
            <a:alphaModFix amt="27000"/>
          </a:blip>
          <a:srcRect t="15803"/>
          <a:stretch/>
        </p:blipFill>
        <p:spPr>
          <a:xfrm>
            <a:off x="0" y="0"/>
            <a:ext cx="12218017" cy="6858000"/>
          </a:xfrm>
          <a:prstGeom prst="rect">
            <a:avLst/>
          </a:prstGeom>
        </p:spPr>
      </p:pic>
      <p:pic>
        <p:nvPicPr>
          <p:cNvPr id="10" name="Picture 9">
            <a:extLst>
              <a:ext uri="{FF2B5EF4-FFF2-40B4-BE49-F238E27FC236}">
                <a16:creationId xmlns:a16="http://schemas.microsoft.com/office/drawing/2014/main" id="{E55DFCC7-E362-E34D-B49A-25400DF1EB8F}"/>
              </a:ext>
            </a:extLst>
          </p:cNvPr>
          <p:cNvPicPr/>
          <p:nvPr/>
        </p:nvPicPr>
        <p:blipFill>
          <a:blip r:embed="rId3"/>
          <a:stretch>
            <a:fillRect/>
          </a:stretch>
        </p:blipFill>
        <p:spPr>
          <a:xfrm>
            <a:off x="1840230" y="137160"/>
            <a:ext cx="8530114" cy="4846320"/>
          </a:xfrm>
          <a:prstGeom prst="rect">
            <a:avLst/>
          </a:prstGeom>
        </p:spPr>
      </p:pic>
      <p:sp>
        <p:nvSpPr>
          <p:cNvPr id="11" name="Rectangle 10">
            <a:extLst>
              <a:ext uri="{FF2B5EF4-FFF2-40B4-BE49-F238E27FC236}">
                <a16:creationId xmlns:a16="http://schemas.microsoft.com/office/drawing/2014/main" id="{00F34388-41C6-3241-978D-1E8CD9441762}"/>
              </a:ext>
            </a:extLst>
          </p:cNvPr>
          <p:cNvSpPr/>
          <p:nvPr/>
        </p:nvSpPr>
        <p:spPr>
          <a:xfrm>
            <a:off x="0" y="5123101"/>
            <a:ext cx="12192000" cy="1734899"/>
          </a:xfrm>
          <a:prstGeom prst="rect">
            <a:avLst/>
          </a:prstGeom>
          <a:solidFill>
            <a:srgbClr val="73FEFF"/>
          </a:solidFill>
        </p:spPr>
        <p:txBody>
          <a:bodyPr wrap="square">
            <a:spAutoFit/>
          </a:bodyPr>
          <a:lstStyle/>
          <a:p>
            <a:pPr algn="just">
              <a:lnSpc>
                <a:spcPct val="120000"/>
              </a:lnSpc>
              <a:spcAft>
                <a:spcPts val="600"/>
              </a:spcAft>
            </a:pPr>
            <a:r>
              <a:rPr lang="en-US" b="1" dirty="0">
                <a:latin typeface="Helvetica" pitchFamily="2" charset="0"/>
                <a:ea typeface="Calibri" panose="020F0502020204030204" pitchFamily="34" charset="0"/>
                <a:cs typeface="Arial" panose="020B0604020202020204" pitchFamily="34" charset="0"/>
              </a:rPr>
              <a:t>The Pandemic Curve</a:t>
            </a:r>
            <a:r>
              <a:rPr lang="en-US" dirty="0">
                <a:latin typeface="Helvetica" pitchFamily="2" charset="0"/>
                <a:ea typeface="Calibri" panose="020F0502020204030204" pitchFamily="34" charset="0"/>
                <a:cs typeface="Arial" panose="020B0604020202020204" pitchFamily="34" charset="0"/>
              </a:rPr>
              <a:t>: It is widely acknowledged that the number of new confirmed cases or deaths from a pandemic in a given region follows a curve: it starts at 0 then rises to reach a peak and then falls, eventually reaching 0 again, as no new cases or deaths are reported. The curves for the New York Metropolitan Area show the 7-day averages of both confirmed cases and deaths from the Coronavirus as of 5 May 2020. By that reporting date, New York was 26 days post peak confirmed cases and 23 days post peak deaths.</a:t>
            </a:r>
          </a:p>
        </p:txBody>
      </p:sp>
    </p:spTree>
    <p:extLst>
      <p:ext uri="{BB962C8B-B14F-4D97-AF65-F5344CB8AC3E}">
        <p14:creationId xmlns:p14="http://schemas.microsoft.com/office/powerpoint/2010/main" val="407861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FFFA3-AC8D-2549-A5E8-6CB310492EA4}"/>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pic>
        <p:nvPicPr>
          <p:cNvPr id="5" name="Picture 4">
            <a:extLst>
              <a:ext uri="{FF2B5EF4-FFF2-40B4-BE49-F238E27FC236}">
                <a16:creationId xmlns:a16="http://schemas.microsoft.com/office/drawing/2014/main" id="{A2182F84-930E-1241-9911-FD113498BD11}"/>
              </a:ext>
            </a:extLst>
          </p:cNvPr>
          <p:cNvPicPr>
            <a:picLocks noChangeAspect="1"/>
          </p:cNvPicPr>
          <p:nvPr/>
        </p:nvPicPr>
        <p:blipFill>
          <a:blip r:embed="rId3"/>
          <a:stretch>
            <a:fillRect/>
          </a:stretch>
        </p:blipFill>
        <p:spPr>
          <a:xfrm>
            <a:off x="1494476" y="160145"/>
            <a:ext cx="9145714" cy="5211955"/>
          </a:xfrm>
          <a:prstGeom prst="rect">
            <a:avLst/>
          </a:prstGeom>
        </p:spPr>
      </p:pic>
      <p:sp>
        <p:nvSpPr>
          <p:cNvPr id="6" name="Rectangle 5">
            <a:extLst>
              <a:ext uri="{FF2B5EF4-FFF2-40B4-BE49-F238E27FC236}">
                <a16:creationId xmlns:a16="http://schemas.microsoft.com/office/drawing/2014/main" id="{750BEC3A-8A59-D94A-986D-0BD02BA2DC5D}"/>
              </a:ext>
            </a:extLst>
          </p:cNvPr>
          <p:cNvSpPr/>
          <p:nvPr/>
        </p:nvSpPr>
        <p:spPr>
          <a:xfrm>
            <a:off x="0" y="5426040"/>
            <a:ext cx="12192000" cy="1402500"/>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deaths were in decline for 28 days or more: </a:t>
            </a:r>
            <a:r>
              <a:rPr lang="en-US" dirty="0">
                <a:latin typeface="Helvetica" pitchFamily="2" charset="0"/>
                <a:ea typeface="Calibri" panose="020F0502020204030204" pitchFamily="34" charset="0"/>
                <a:cs typeface="Arial" panose="020B0604020202020204" pitchFamily="34" charset="0"/>
              </a:rPr>
              <a:t>Of the 77 MSAs (20% of the total) that were in decline from their peak confirmed deaths for 28 days or more, 13 reported at least 50 new confirmed deaths at peak. Detroit and New Orleans had more than 1,000 new confirmed deaths at peak, Seattle had only 300, and the rest had less than 200. [</a:t>
            </a:r>
            <a:r>
              <a:rPr lang="en-US" dirty="0">
                <a:highlight>
                  <a:srgbClr val="FFFF00"/>
                </a:highlight>
                <a:latin typeface="Helvetica" pitchFamily="2" charset="0"/>
                <a:ea typeface="Calibri" panose="020F0502020204030204" pitchFamily="34" charset="0"/>
                <a:cs typeface="Arial" panose="020B0604020202020204" pitchFamily="34" charset="0"/>
              </a:rPr>
              <a:t>REDRAW</a:t>
            </a:r>
            <a:r>
              <a:rPr lang="en-US" dirty="0">
                <a:latin typeface="Helveti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286738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CA4A6-6A57-5A47-A3E8-3CC997409B08}"/>
              </a:ext>
            </a:extLst>
          </p:cNvPr>
          <p:cNvPicPr>
            <a:picLocks noChangeAspect="1"/>
          </p:cNvPicPr>
          <p:nvPr/>
        </p:nvPicPr>
        <p:blipFill rotWithShape="1">
          <a:blip r:embed="rId2">
            <a:alphaModFix amt="27000"/>
          </a:blip>
          <a:srcRect t="15803"/>
          <a:stretch/>
        </p:blipFill>
        <p:spPr>
          <a:xfrm>
            <a:off x="-13009" y="-111610"/>
            <a:ext cx="12218017" cy="6858000"/>
          </a:xfrm>
          <a:prstGeom prst="rect">
            <a:avLst/>
          </a:prstGeom>
        </p:spPr>
      </p:pic>
      <p:sp>
        <p:nvSpPr>
          <p:cNvPr id="6" name="Rectangle 5">
            <a:extLst>
              <a:ext uri="{FF2B5EF4-FFF2-40B4-BE49-F238E27FC236}">
                <a16:creationId xmlns:a16="http://schemas.microsoft.com/office/drawing/2014/main" id="{2DB94BAB-997C-AA4F-8764-9AE215F115CE}"/>
              </a:ext>
            </a:extLst>
          </p:cNvPr>
          <p:cNvSpPr/>
          <p:nvPr/>
        </p:nvSpPr>
        <p:spPr>
          <a:xfrm>
            <a:off x="-26017" y="5455500"/>
            <a:ext cx="12192000" cy="1402500"/>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most confirmed deaths were found: </a:t>
            </a:r>
            <a:r>
              <a:rPr lang="en-US" dirty="0">
                <a:latin typeface="Helvetica" pitchFamily="2" charset="0"/>
                <a:ea typeface="Calibri" panose="020F0502020204030204" pitchFamily="34" charset="0"/>
                <a:cs typeface="Arial" panose="020B0604020202020204" pitchFamily="34" charset="0"/>
              </a:rPr>
              <a:t>Of all the 1,125,226 confirmed deaths in all 384 MSAs as of 5 May 2020, 400,000+ deaths (36% of the total) were in the New York MSA, 35% were in 17 other MSAs that had 10,000 confirmed deaths or more. In 16 of these 18 MSAs the 7-day average of confirmed deaths was already in decline. [</a:t>
            </a:r>
            <a:r>
              <a:rPr lang="en-US" dirty="0">
                <a:highlight>
                  <a:srgbClr val="FFFF00"/>
                </a:highlight>
                <a:latin typeface="Helvetica" pitchFamily="2" charset="0"/>
                <a:ea typeface="Calibri" panose="020F0502020204030204" pitchFamily="34" charset="0"/>
                <a:cs typeface="Arial" panose="020B0604020202020204" pitchFamily="34" charset="0"/>
              </a:rPr>
              <a:t>REDRAW</a:t>
            </a:r>
            <a:r>
              <a:rPr lang="en-US" dirty="0">
                <a:latin typeface="Helvetica" pitchFamily="2" charset="0"/>
                <a:ea typeface="Calibri" panose="020F050202020403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4BF9B967-8DE0-0B49-A445-B8B88D38FF27}"/>
              </a:ext>
            </a:extLst>
          </p:cNvPr>
          <p:cNvPicPr>
            <a:picLocks noChangeAspect="1"/>
          </p:cNvPicPr>
          <p:nvPr/>
        </p:nvPicPr>
        <p:blipFill>
          <a:blip r:embed="rId3"/>
          <a:stretch>
            <a:fillRect/>
          </a:stretch>
        </p:blipFill>
        <p:spPr>
          <a:xfrm>
            <a:off x="1721496" y="123572"/>
            <a:ext cx="8779822" cy="5193846"/>
          </a:xfrm>
          <a:prstGeom prst="rect">
            <a:avLst/>
          </a:prstGeom>
        </p:spPr>
      </p:pic>
    </p:spTree>
    <p:extLst>
      <p:ext uri="{BB962C8B-B14F-4D97-AF65-F5344CB8AC3E}">
        <p14:creationId xmlns:p14="http://schemas.microsoft.com/office/powerpoint/2010/main" val="56269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3CBCD-84F4-A24A-8FA1-D9B96F22DB1B}"/>
              </a:ext>
            </a:extLst>
          </p:cNvPr>
          <p:cNvPicPr>
            <a:picLocks noChangeAspect="1"/>
          </p:cNvPicPr>
          <p:nvPr/>
        </p:nvPicPr>
        <p:blipFill rotWithShape="1">
          <a:blip r:embed="rId2">
            <a:alphaModFix amt="27000"/>
          </a:blip>
          <a:srcRect t="15803"/>
          <a:stretch/>
        </p:blipFill>
        <p:spPr>
          <a:xfrm>
            <a:off x="-26017" y="11430"/>
            <a:ext cx="12218017" cy="6858000"/>
          </a:xfrm>
          <a:prstGeom prst="rect">
            <a:avLst/>
          </a:prstGeom>
        </p:spPr>
      </p:pic>
      <p:sp>
        <p:nvSpPr>
          <p:cNvPr id="3" name="Rectangle 2">
            <a:extLst>
              <a:ext uri="{FF2B5EF4-FFF2-40B4-BE49-F238E27FC236}">
                <a16:creationId xmlns:a16="http://schemas.microsoft.com/office/drawing/2014/main" id="{3C6DEDF4-92A6-5C4F-864A-350E31AD9272}"/>
              </a:ext>
            </a:extLst>
          </p:cNvPr>
          <p:cNvSpPr/>
          <p:nvPr/>
        </p:nvSpPr>
        <p:spPr>
          <a:xfrm>
            <a:off x="-13009" y="5799329"/>
            <a:ext cx="12192000" cy="1070101"/>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most confirmed deaths were found: </a:t>
            </a:r>
            <a:r>
              <a:rPr lang="en-US" dirty="0">
                <a:latin typeface="Helvetica" pitchFamily="2" charset="0"/>
                <a:ea typeface="Calibri" panose="020F0502020204030204" pitchFamily="34" charset="0"/>
                <a:cs typeface="Arial" panose="020B0604020202020204" pitchFamily="34" charset="0"/>
              </a:rPr>
              <a:t>Of all the 1,125,226 confirmed deaths in all 384 MSAs as of 5 May 2020, 36% were in the New York MSA, 35% were in 17 MSAs that had 10,000 confirmed deaths or more. In all of these MSAs, the 7-day average of confirmed deaths was already in decline. [</a:t>
            </a:r>
            <a:r>
              <a:rPr lang="en-US" dirty="0">
                <a:highlight>
                  <a:srgbClr val="FFFF00"/>
                </a:highlight>
                <a:latin typeface="Helvetica" pitchFamily="2" charset="0"/>
                <a:ea typeface="Calibri" panose="020F0502020204030204" pitchFamily="34" charset="0"/>
                <a:cs typeface="Arial" panose="020B0604020202020204" pitchFamily="34" charset="0"/>
              </a:rPr>
              <a:t>REDRAW</a:t>
            </a:r>
            <a:r>
              <a:rPr lang="en-US" dirty="0">
                <a:latin typeface="Helvetica" pitchFamily="2" charset="0"/>
                <a:ea typeface="Calibri" panose="020F050202020403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026746DF-D442-3A45-83FC-C0F74FE41D32}"/>
              </a:ext>
            </a:extLst>
          </p:cNvPr>
          <p:cNvPicPr>
            <a:picLocks noChangeAspect="1"/>
          </p:cNvPicPr>
          <p:nvPr/>
        </p:nvPicPr>
        <p:blipFill>
          <a:blip r:embed="rId3"/>
          <a:stretch>
            <a:fillRect/>
          </a:stretch>
        </p:blipFill>
        <p:spPr>
          <a:xfrm>
            <a:off x="1555750" y="219521"/>
            <a:ext cx="9080500" cy="5371717"/>
          </a:xfrm>
          <a:prstGeom prst="rect">
            <a:avLst/>
          </a:prstGeom>
        </p:spPr>
      </p:pic>
    </p:spTree>
    <p:extLst>
      <p:ext uri="{BB962C8B-B14F-4D97-AF65-F5344CB8AC3E}">
        <p14:creationId xmlns:p14="http://schemas.microsoft.com/office/powerpoint/2010/main" val="167725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443CA-A7CC-FD4F-8103-4D1C315226FC}"/>
              </a:ext>
            </a:extLst>
          </p:cNvPr>
          <p:cNvPicPr>
            <a:picLocks noChangeAspect="1"/>
          </p:cNvPicPr>
          <p:nvPr/>
        </p:nvPicPr>
        <p:blipFill rotWithShape="1">
          <a:blip r:embed="rId2">
            <a:alphaModFix amt="27000"/>
          </a:blip>
          <a:srcRect t="15803"/>
          <a:stretch/>
        </p:blipFill>
        <p:spPr>
          <a:xfrm>
            <a:off x="-26017" y="-14288"/>
            <a:ext cx="12218017" cy="6858000"/>
          </a:xfrm>
          <a:prstGeom prst="rect">
            <a:avLst/>
          </a:prstGeom>
        </p:spPr>
      </p:pic>
      <p:sp>
        <p:nvSpPr>
          <p:cNvPr id="3" name="Rectangle 2">
            <a:extLst>
              <a:ext uri="{FF2B5EF4-FFF2-40B4-BE49-F238E27FC236}">
                <a16:creationId xmlns:a16="http://schemas.microsoft.com/office/drawing/2014/main" id="{998816B1-FDE9-5A4C-A4F0-A4F2AD142EFE}"/>
              </a:ext>
            </a:extLst>
          </p:cNvPr>
          <p:cNvSpPr/>
          <p:nvPr/>
        </p:nvSpPr>
        <p:spPr>
          <a:xfrm>
            <a:off x="-26017" y="5123101"/>
            <a:ext cx="12192000" cy="1734899"/>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where new confirmed deaths are still increasing: </a:t>
            </a:r>
            <a:r>
              <a:rPr lang="en-US" dirty="0">
                <a:latin typeface="Helvetica" pitchFamily="2" charset="0"/>
                <a:ea typeface="Calibri" panose="020F0502020204030204" pitchFamily="34" charset="0"/>
                <a:cs typeface="Arial" panose="020B0604020202020204" pitchFamily="34" charset="0"/>
              </a:rPr>
              <a:t>The 55 MSAs (14% of the total) where the 7-day running average of new Coronavirus deaths was still increasing had among them only 98,000 deaths (9% of the total) at the reporting date and only 6% of new deaths. Only 8 of these 55 MSAs had more than 20 new Coronavirus deaths at the reporting date. In other words, 91% of total deaths and 94% of new deaths were in post-peak MSAs by 5 May 2020, not in “new hotspots”.[</a:t>
            </a:r>
            <a:r>
              <a:rPr lang="en-US" dirty="0">
                <a:highlight>
                  <a:srgbClr val="FFFF00"/>
                </a:highlight>
                <a:latin typeface="Helvetica" pitchFamily="2" charset="0"/>
                <a:ea typeface="Calibri" panose="020F0502020204030204" pitchFamily="34" charset="0"/>
                <a:cs typeface="Arial" panose="020B0604020202020204" pitchFamily="34" charset="0"/>
              </a:rPr>
              <a:t>REDRAW</a:t>
            </a:r>
            <a:r>
              <a:rPr lang="en-US" dirty="0">
                <a:latin typeface="Helvetica" pitchFamily="2" charset="0"/>
                <a:ea typeface="Calibri" panose="020F050202020403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D0CFF403-B3AE-6743-BC62-927F8ACDCAAB}"/>
              </a:ext>
            </a:extLst>
          </p:cNvPr>
          <p:cNvPicPr>
            <a:picLocks noChangeAspect="1"/>
          </p:cNvPicPr>
          <p:nvPr/>
        </p:nvPicPr>
        <p:blipFill>
          <a:blip r:embed="rId3"/>
          <a:stretch>
            <a:fillRect/>
          </a:stretch>
        </p:blipFill>
        <p:spPr>
          <a:xfrm>
            <a:off x="1931674" y="122191"/>
            <a:ext cx="8309610" cy="4915685"/>
          </a:xfrm>
          <a:prstGeom prst="rect">
            <a:avLst/>
          </a:prstGeom>
        </p:spPr>
      </p:pic>
    </p:spTree>
    <p:extLst>
      <p:ext uri="{BB962C8B-B14F-4D97-AF65-F5344CB8AC3E}">
        <p14:creationId xmlns:p14="http://schemas.microsoft.com/office/powerpoint/2010/main" val="128111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662FF1-E64C-194A-8C81-06802D4E2005}"/>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3" name="Rectangle 2">
            <a:extLst>
              <a:ext uri="{FF2B5EF4-FFF2-40B4-BE49-F238E27FC236}">
                <a16:creationId xmlns:a16="http://schemas.microsoft.com/office/drawing/2014/main" id="{B336ABE7-08FE-4F49-9227-8AE01A14C8F9}"/>
              </a:ext>
            </a:extLst>
          </p:cNvPr>
          <p:cNvSpPr/>
          <p:nvPr/>
        </p:nvSpPr>
        <p:spPr>
          <a:xfrm>
            <a:off x="-26017" y="5451717"/>
            <a:ext cx="12192000" cy="1402500"/>
          </a:xfrm>
          <a:prstGeom prst="rect">
            <a:avLst/>
          </a:prstGeom>
          <a:solidFill>
            <a:srgbClr val="73FDD6"/>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New death “Hotspots”: </a:t>
            </a:r>
            <a:r>
              <a:rPr lang="en-US" dirty="0">
                <a:latin typeface="Helvetica" pitchFamily="2" charset="0"/>
                <a:ea typeface="Calibri" panose="020F0502020204030204" pitchFamily="34" charset="0"/>
                <a:cs typeface="Arial" panose="020B0604020202020204" pitchFamily="34" charset="0"/>
              </a:rPr>
              <a:t>Since the onset of the Coronavirus pandemic, </a:t>
            </a:r>
            <a:r>
              <a:rPr lang="en-US" b="1" dirty="0">
                <a:latin typeface="Helvetica" pitchFamily="2" charset="0"/>
                <a:ea typeface="Calibri" panose="020F0502020204030204" pitchFamily="34" charset="0"/>
                <a:cs typeface="Arial" panose="020B0604020202020204" pitchFamily="34" charset="0"/>
              </a:rPr>
              <a:t>93% </a:t>
            </a:r>
            <a:r>
              <a:rPr lang="en-US" dirty="0">
                <a:latin typeface="Helvetica" pitchFamily="2" charset="0"/>
                <a:ea typeface="Calibri" panose="020F0502020204030204" pitchFamily="34" charset="0"/>
                <a:cs typeface="Arial" panose="020B0604020202020204" pitchFamily="34" charset="0"/>
              </a:rPr>
              <a:t>of MSAs had a period when they doubled their 7-day average of new Coronavirus deaths in less than 5 days. By the 5 May 2020 reporting date, however, there were only 30 MSAs (8% of the total) where the 7-day running average of new </a:t>
            </a:r>
            <a:r>
              <a:rPr lang="en-US" dirty="0" err="1">
                <a:latin typeface="Helvetica" pitchFamily="2" charset="0"/>
                <a:ea typeface="Calibri" panose="020F0502020204030204" pitchFamily="34" charset="0"/>
                <a:cs typeface="Arial" panose="020B0604020202020204" pitchFamily="34" charset="0"/>
              </a:rPr>
              <a:t>Coronaqvirus</a:t>
            </a:r>
            <a:r>
              <a:rPr lang="en-US" dirty="0">
                <a:latin typeface="Helvetica" pitchFamily="2" charset="0"/>
                <a:ea typeface="Calibri" panose="020F0502020204030204" pitchFamily="34" charset="0"/>
                <a:cs typeface="Arial" panose="020B0604020202020204" pitchFamily="34" charset="0"/>
              </a:rPr>
              <a:t> deaths was doubling in less than 5 days, and among them they reported a total of 17 new deaths (1.2% of the total).  [</a:t>
            </a:r>
            <a:r>
              <a:rPr lang="en-US" dirty="0">
                <a:highlight>
                  <a:srgbClr val="FFFF00"/>
                </a:highlight>
                <a:latin typeface="Helvetica" pitchFamily="2" charset="0"/>
                <a:ea typeface="Calibri" panose="020F0502020204030204" pitchFamily="34" charset="0"/>
                <a:cs typeface="Arial" panose="020B0604020202020204" pitchFamily="34" charset="0"/>
              </a:rPr>
              <a:t>redraw map</a:t>
            </a:r>
            <a:r>
              <a:rPr lang="en-US" dirty="0">
                <a:latin typeface="Helvetica" pitchFamily="2" charset="0"/>
                <a:ea typeface="Calibri" panose="020F0502020204030204" pitchFamily="34" charset="0"/>
                <a:cs typeface="Arial" panose="020B0604020202020204" pitchFamily="34" charset="0"/>
              </a:rPr>
              <a:t>]</a:t>
            </a:r>
          </a:p>
        </p:txBody>
      </p:sp>
      <p:pic>
        <p:nvPicPr>
          <p:cNvPr id="4" name="Picture 3" descr="A close up of a map&#10;&#10;Description automatically generated">
            <a:extLst>
              <a:ext uri="{FF2B5EF4-FFF2-40B4-BE49-F238E27FC236}">
                <a16:creationId xmlns:a16="http://schemas.microsoft.com/office/drawing/2014/main" id="{218D85E7-0ED2-6E47-BEA8-37A4FB2D126A}"/>
              </a:ext>
            </a:extLst>
          </p:cNvPr>
          <p:cNvPicPr/>
          <p:nvPr/>
        </p:nvPicPr>
        <p:blipFill rotWithShape="1">
          <a:blip r:embed="rId3"/>
          <a:srcRect t="9070" b="5522"/>
          <a:stretch/>
        </p:blipFill>
        <p:spPr bwMode="auto">
          <a:xfrm>
            <a:off x="2081210" y="204231"/>
            <a:ext cx="7905750" cy="5096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3700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06725-73F7-474C-A7D6-531BE3FD768A}"/>
              </a:ext>
            </a:extLst>
          </p:cNvPr>
          <p:cNvPicPr>
            <a:picLocks noChangeAspect="1"/>
          </p:cNvPicPr>
          <p:nvPr/>
        </p:nvPicPr>
        <p:blipFill rotWithShape="1">
          <a:blip r:embed="rId2"/>
          <a:srcRect r="36381"/>
          <a:stretch/>
        </p:blipFill>
        <p:spPr>
          <a:xfrm>
            <a:off x="0" y="0"/>
            <a:ext cx="7756416" cy="5486400"/>
          </a:xfrm>
          <a:prstGeom prst="rect">
            <a:avLst/>
          </a:prstGeom>
        </p:spPr>
      </p:pic>
      <p:grpSp>
        <p:nvGrpSpPr>
          <p:cNvPr id="20" name="Group 19">
            <a:extLst>
              <a:ext uri="{FF2B5EF4-FFF2-40B4-BE49-F238E27FC236}">
                <a16:creationId xmlns:a16="http://schemas.microsoft.com/office/drawing/2014/main" id="{A4C431BE-6DEC-40D0-9E8E-A7A5974CDE3F}"/>
              </a:ext>
            </a:extLst>
          </p:cNvPr>
          <p:cNvGrpSpPr/>
          <p:nvPr/>
        </p:nvGrpSpPr>
        <p:grpSpPr>
          <a:xfrm>
            <a:off x="9574851" y="352552"/>
            <a:ext cx="2617149" cy="1956052"/>
            <a:chOff x="8458287" y="63163"/>
            <a:chExt cx="2907943" cy="2173391"/>
          </a:xfrm>
        </p:grpSpPr>
        <p:pic>
          <p:nvPicPr>
            <p:cNvPr id="4" name="Picture 3">
              <a:extLst>
                <a:ext uri="{FF2B5EF4-FFF2-40B4-BE49-F238E27FC236}">
                  <a16:creationId xmlns:a16="http://schemas.microsoft.com/office/drawing/2014/main" id="{A2CB0831-BCF9-49D5-B1B2-95112E2EEA64}"/>
                </a:ext>
              </a:extLst>
            </p:cNvPr>
            <p:cNvPicPr>
              <a:picLocks noChangeAspect="1"/>
            </p:cNvPicPr>
            <p:nvPr/>
          </p:nvPicPr>
          <p:blipFill>
            <a:blip r:embed="rId3"/>
            <a:stretch>
              <a:fillRect/>
            </a:stretch>
          </p:blipFill>
          <p:spPr>
            <a:xfrm>
              <a:off x="8458287" y="63163"/>
              <a:ext cx="2907943" cy="2173391"/>
            </a:xfrm>
            <a:prstGeom prst="rect">
              <a:avLst/>
            </a:prstGeom>
          </p:spPr>
        </p:pic>
        <p:sp>
          <p:nvSpPr>
            <p:cNvPr id="5" name="TextBox 4">
              <a:extLst>
                <a:ext uri="{FF2B5EF4-FFF2-40B4-BE49-F238E27FC236}">
                  <a16:creationId xmlns:a16="http://schemas.microsoft.com/office/drawing/2014/main" id="{D3C8246E-6D92-4126-8CD3-C7ED35D641DC}"/>
                </a:ext>
              </a:extLst>
            </p:cNvPr>
            <p:cNvSpPr txBox="1"/>
            <p:nvPr/>
          </p:nvSpPr>
          <p:spPr>
            <a:xfrm>
              <a:off x="9238654" y="993146"/>
              <a:ext cx="1234633" cy="276999"/>
            </a:xfrm>
            <a:prstGeom prst="rect">
              <a:avLst/>
            </a:prstGeom>
            <a:noFill/>
          </p:spPr>
          <p:txBody>
            <a:bodyPr wrap="none" rtlCol="0">
              <a:spAutoFit/>
            </a:bodyPr>
            <a:lstStyle/>
            <a:p>
              <a:r>
                <a:rPr lang="en-US" sz="1200" dirty="0">
                  <a:latin typeface="Century Gothic" panose="020B0502020202020204" pitchFamily="34" charset="0"/>
                </a:rPr>
                <a:t>Share of MSAs</a:t>
              </a:r>
            </a:p>
          </p:txBody>
        </p:sp>
        <p:sp>
          <p:nvSpPr>
            <p:cNvPr id="8" name="TextBox 7">
              <a:extLst>
                <a:ext uri="{FF2B5EF4-FFF2-40B4-BE49-F238E27FC236}">
                  <a16:creationId xmlns:a16="http://schemas.microsoft.com/office/drawing/2014/main" id="{163447EC-7128-450A-8EA8-99C6D04687F3}"/>
                </a:ext>
              </a:extLst>
            </p:cNvPr>
            <p:cNvSpPr txBox="1"/>
            <p:nvPr/>
          </p:nvSpPr>
          <p:spPr>
            <a:xfrm>
              <a:off x="9974469" y="244572"/>
              <a:ext cx="473206" cy="276999"/>
            </a:xfrm>
            <a:prstGeom prst="rect">
              <a:avLst/>
            </a:prstGeom>
            <a:noFill/>
          </p:spPr>
          <p:txBody>
            <a:bodyPr wrap="none" rtlCol="0">
              <a:spAutoFit/>
            </a:bodyPr>
            <a:lstStyle/>
            <a:p>
              <a:r>
                <a:rPr lang="en-US" sz="1200" dirty="0">
                  <a:solidFill>
                    <a:schemeClr val="bg1"/>
                  </a:solidFill>
                  <a:latin typeface="Century Gothic" panose="020B0502020202020204" pitchFamily="34" charset="0"/>
                </a:rPr>
                <a:t>14%</a:t>
              </a:r>
            </a:p>
          </p:txBody>
        </p:sp>
        <p:sp>
          <p:nvSpPr>
            <p:cNvPr id="9" name="TextBox 8">
              <a:extLst>
                <a:ext uri="{FF2B5EF4-FFF2-40B4-BE49-F238E27FC236}">
                  <a16:creationId xmlns:a16="http://schemas.microsoft.com/office/drawing/2014/main" id="{A4756C71-CCFA-45C3-94AA-5FBAACB2462F}"/>
                </a:ext>
              </a:extLst>
            </p:cNvPr>
            <p:cNvSpPr txBox="1"/>
            <p:nvPr/>
          </p:nvSpPr>
          <p:spPr>
            <a:xfrm>
              <a:off x="10451573" y="712372"/>
              <a:ext cx="473206" cy="276999"/>
            </a:xfrm>
            <a:prstGeom prst="rect">
              <a:avLst/>
            </a:prstGeom>
            <a:noFill/>
          </p:spPr>
          <p:txBody>
            <a:bodyPr wrap="none" rtlCol="0">
              <a:spAutoFit/>
            </a:bodyPr>
            <a:lstStyle/>
            <a:p>
              <a:r>
                <a:rPr lang="en-US" sz="1200" dirty="0">
                  <a:solidFill>
                    <a:schemeClr val="bg1"/>
                  </a:solidFill>
                  <a:latin typeface="Century Gothic" panose="020B0502020202020204" pitchFamily="34" charset="0"/>
                </a:rPr>
                <a:t>11%</a:t>
              </a:r>
            </a:p>
          </p:txBody>
        </p:sp>
        <p:sp>
          <p:nvSpPr>
            <p:cNvPr id="10" name="TextBox 9">
              <a:extLst>
                <a:ext uri="{FF2B5EF4-FFF2-40B4-BE49-F238E27FC236}">
                  <a16:creationId xmlns:a16="http://schemas.microsoft.com/office/drawing/2014/main" id="{B9F5950F-9AE9-4E91-8E97-F290F63E9975}"/>
                </a:ext>
              </a:extLst>
            </p:cNvPr>
            <p:cNvSpPr txBox="1"/>
            <p:nvPr/>
          </p:nvSpPr>
          <p:spPr>
            <a:xfrm>
              <a:off x="10500668" y="1205119"/>
              <a:ext cx="473206" cy="276999"/>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8%</a:t>
              </a:r>
            </a:p>
          </p:txBody>
        </p:sp>
        <p:sp>
          <p:nvSpPr>
            <p:cNvPr id="11" name="TextBox 10">
              <a:extLst>
                <a:ext uri="{FF2B5EF4-FFF2-40B4-BE49-F238E27FC236}">
                  <a16:creationId xmlns:a16="http://schemas.microsoft.com/office/drawing/2014/main" id="{907C9039-3BEB-4FF8-96FA-146C44B97BE0}"/>
                </a:ext>
              </a:extLst>
            </p:cNvPr>
            <p:cNvSpPr txBox="1"/>
            <p:nvPr/>
          </p:nvSpPr>
          <p:spPr>
            <a:xfrm>
              <a:off x="10165226" y="1635875"/>
              <a:ext cx="557010" cy="307777"/>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14%</a:t>
              </a:r>
            </a:p>
          </p:txBody>
        </p:sp>
        <p:sp>
          <p:nvSpPr>
            <p:cNvPr id="12" name="TextBox 11">
              <a:extLst>
                <a:ext uri="{FF2B5EF4-FFF2-40B4-BE49-F238E27FC236}">
                  <a16:creationId xmlns:a16="http://schemas.microsoft.com/office/drawing/2014/main" id="{FDB50E1E-E060-4DA7-BE81-D6EA20CC956F}"/>
                </a:ext>
              </a:extLst>
            </p:cNvPr>
            <p:cNvSpPr txBox="1"/>
            <p:nvPr/>
          </p:nvSpPr>
          <p:spPr>
            <a:xfrm>
              <a:off x="9575386" y="1844821"/>
              <a:ext cx="557010" cy="307777"/>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12%</a:t>
              </a:r>
            </a:p>
          </p:txBody>
        </p:sp>
        <p:sp>
          <p:nvSpPr>
            <p:cNvPr id="13" name="TextBox 12">
              <a:extLst>
                <a:ext uri="{FF2B5EF4-FFF2-40B4-BE49-F238E27FC236}">
                  <a16:creationId xmlns:a16="http://schemas.microsoft.com/office/drawing/2014/main" id="{7B0CEE4D-35E0-4857-B776-9FC7909CC510}"/>
                </a:ext>
              </a:extLst>
            </p:cNvPr>
            <p:cNvSpPr txBox="1"/>
            <p:nvPr/>
          </p:nvSpPr>
          <p:spPr>
            <a:xfrm>
              <a:off x="8874308" y="1293970"/>
              <a:ext cx="540565" cy="307777"/>
            </a:xfrm>
            <a:prstGeom prst="rect">
              <a:avLst/>
            </a:prstGeom>
            <a:noFill/>
          </p:spPr>
          <p:txBody>
            <a:bodyPr wrap="square" rtlCol="0">
              <a:spAutoFit/>
            </a:bodyPr>
            <a:lstStyle/>
            <a:p>
              <a:r>
                <a:rPr lang="en-US" sz="1200" dirty="0">
                  <a:solidFill>
                    <a:schemeClr val="bg1">
                      <a:lumMod val="50000"/>
                    </a:schemeClr>
                  </a:solidFill>
                  <a:latin typeface="Century Gothic" panose="020B0502020202020204" pitchFamily="34" charset="0"/>
                </a:rPr>
                <a:t>41%</a:t>
              </a:r>
            </a:p>
          </p:txBody>
        </p:sp>
      </p:grpSp>
      <p:grpSp>
        <p:nvGrpSpPr>
          <p:cNvPr id="21" name="Group 20">
            <a:extLst>
              <a:ext uri="{FF2B5EF4-FFF2-40B4-BE49-F238E27FC236}">
                <a16:creationId xmlns:a16="http://schemas.microsoft.com/office/drawing/2014/main" id="{65B788CF-A473-4B4F-92E7-10A9884B46B0}"/>
              </a:ext>
            </a:extLst>
          </p:cNvPr>
          <p:cNvGrpSpPr/>
          <p:nvPr/>
        </p:nvGrpSpPr>
        <p:grpSpPr>
          <a:xfrm>
            <a:off x="9539745" y="2418362"/>
            <a:ext cx="2609833" cy="1950584"/>
            <a:chOff x="8466416" y="2417963"/>
            <a:chExt cx="2899814" cy="2167316"/>
          </a:xfrm>
        </p:grpSpPr>
        <p:pic>
          <p:nvPicPr>
            <p:cNvPr id="6" name="Picture 5">
              <a:extLst>
                <a:ext uri="{FF2B5EF4-FFF2-40B4-BE49-F238E27FC236}">
                  <a16:creationId xmlns:a16="http://schemas.microsoft.com/office/drawing/2014/main" id="{7174D04F-8FD3-4AB5-9247-EEC58B7AA524}"/>
                </a:ext>
              </a:extLst>
            </p:cNvPr>
            <p:cNvPicPr>
              <a:picLocks noChangeAspect="1"/>
            </p:cNvPicPr>
            <p:nvPr/>
          </p:nvPicPr>
          <p:blipFill>
            <a:blip r:embed="rId4"/>
            <a:stretch>
              <a:fillRect/>
            </a:stretch>
          </p:blipFill>
          <p:spPr>
            <a:xfrm>
              <a:off x="8466416" y="2417963"/>
              <a:ext cx="2899814" cy="2167316"/>
            </a:xfrm>
            <a:prstGeom prst="rect">
              <a:avLst/>
            </a:prstGeom>
          </p:spPr>
        </p:pic>
        <p:sp>
          <p:nvSpPr>
            <p:cNvPr id="7" name="TextBox 6">
              <a:extLst>
                <a:ext uri="{FF2B5EF4-FFF2-40B4-BE49-F238E27FC236}">
                  <a16:creationId xmlns:a16="http://schemas.microsoft.com/office/drawing/2014/main" id="{BC9F11A5-8236-4C1C-8DD2-A5B36C4350E6}"/>
                </a:ext>
              </a:extLst>
            </p:cNvPr>
            <p:cNvSpPr txBox="1"/>
            <p:nvPr/>
          </p:nvSpPr>
          <p:spPr>
            <a:xfrm>
              <a:off x="9328662" y="3240011"/>
              <a:ext cx="1175322" cy="461665"/>
            </a:xfrm>
            <a:prstGeom prst="rect">
              <a:avLst/>
            </a:prstGeom>
            <a:noFill/>
          </p:spPr>
          <p:txBody>
            <a:bodyPr wrap="none" rtlCol="0">
              <a:spAutoFit/>
            </a:bodyPr>
            <a:lstStyle/>
            <a:p>
              <a:pPr algn="ctr"/>
              <a:r>
                <a:rPr lang="en-US" sz="1200" dirty="0">
                  <a:latin typeface="Century Gothic" panose="020B0502020202020204" pitchFamily="34" charset="0"/>
                </a:rPr>
                <a:t>Share of MSA</a:t>
              </a:r>
            </a:p>
            <a:p>
              <a:pPr algn="ctr"/>
              <a:r>
                <a:rPr lang="en-US" sz="1200" dirty="0">
                  <a:latin typeface="Century Gothic" panose="020B0502020202020204" pitchFamily="34" charset="0"/>
                </a:rPr>
                <a:t>Population</a:t>
              </a:r>
            </a:p>
          </p:txBody>
        </p:sp>
        <p:sp>
          <p:nvSpPr>
            <p:cNvPr id="14" name="TextBox 13">
              <a:extLst>
                <a:ext uri="{FF2B5EF4-FFF2-40B4-BE49-F238E27FC236}">
                  <a16:creationId xmlns:a16="http://schemas.microsoft.com/office/drawing/2014/main" id="{8B619367-87F5-4114-8100-0A73BA5155E4}"/>
                </a:ext>
              </a:extLst>
            </p:cNvPr>
            <p:cNvSpPr txBox="1"/>
            <p:nvPr/>
          </p:nvSpPr>
          <p:spPr>
            <a:xfrm>
              <a:off x="10091829" y="2644492"/>
              <a:ext cx="473206" cy="276999"/>
            </a:xfrm>
            <a:prstGeom prst="rect">
              <a:avLst/>
            </a:prstGeom>
            <a:noFill/>
          </p:spPr>
          <p:txBody>
            <a:bodyPr wrap="none" rtlCol="0">
              <a:spAutoFit/>
            </a:bodyPr>
            <a:lstStyle/>
            <a:p>
              <a:r>
                <a:rPr lang="en-US" sz="1200" dirty="0">
                  <a:solidFill>
                    <a:schemeClr val="bg1"/>
                  </a:solidFill>
                  <a:latin typeface="Century Gothic" panose="020B0502020202020204" pitchFamily="34" charset="0"/>
                </a:rPr>
                <a:t>16%</a:t>
              </a:r>
            </a:p>
          </p:txBody>
        </p:sp>
        <p:sp>
          <p:nvSpPr>
            <p:cNvPr id="15" name="TextBox 14">
              <a:extLst>
                <a:ext uri="{FF2B5EF4-FFF2-40B4-BE49-F238E27FC236}">
                  <a16:creationId xmlns:a16="http://schemas.microsoft.com/office/drawing/2014/main" id="{3B40FBA8-C8FB-46D3-A87D-C96ADB46116B}"/>
                </a:ext>
              </a:extLst>
            </p:cNvPr>
            <p:cNvSpPr txBox="1"/>
            <p:nvPr/>
          </p:nvSpPr>
          <p:spPr>
            <a:xfrm>
              <a:off x="10494810" y="3112292"/>
              <a:ext cx="388248" cy="276999"/>
            </a:xfrm>
            <a:prstGeom prst="rect">
              <a:avLst/>
            </a:prstGeom>
            <a:noFill/>
          </p:spPr>
          <p:txBody>
            <a:bodyPr wrap="none" rtlCol="0">
              <a:spAutoFit/>
            </a:bodyPr>
            <a:lstStyle/>
            <a:p>
              <a:r>
                <a:rPr lang="en-US" sz="1200" dirty="0">
                  <a:solidFill>
                    <a:schemeClr val="bg1"/>
                  </a:solidFill>
                  <a:latin typeface="Century Gothic" panose="020B0502020202020204" pitchFamily="34" charset="0"/>
                </a:rPr>
                <a:t>9%</a:t>
              </a:r>
            </a:p>
          </p:txBody>
        </p:sp>
        <p:sp>
          <p:nvSpPr>
            <p:cNvPr id="16" name="TextBox 15">
              <a:extLst>
                <a:ext uri="{FF2B5EF4-FFF2-40B4-BE49-F238E27FC236}">
                  <a16:creationId xmlns:a16="http://schemas.microsoft.com/office/drawing/2014/main" id="{D0154A10-BC43-4353-AA04-55683BA04551}"/>
                </a:ext>
              </a:extLst>
            </p:cNvPr>
            <p:cNvSpPr txBox="1"/>
            <p:nvPr/>
          </p:nvSpPr>
          <p:spPr>
            <a:xfrm>
              <a:off x="10565035" y="3481358"/>
              <a:ext cx="473206" cy="276999"/>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6%</a:t>
              </a:r>
            </a:p>
          </p:txBody>
        </p:sp>
        <p:sp>
          <p:nvSpPr>
            <p:cNvPr id="17" name="TextBox 16">
              <a:extLst>
                <a:ext uri="{FF2B5EF4-FFF2-40B4-BE49-F238E27FC236}">
                  <a16:creationId xmlns:a16="http://schemas.microsoft.com/office/drawing/2014/main" id="{24993F33-AF11-4295-A758-DA32C4AEAF81}"/>
                </a:ext>
              </a:extLst>
            </p:cNvPr>
            <p:cNvSpPr txBox="1"/>
            <p:nvPr/>
          </p:nvSpPr>
          <p:spPr>
            <a:xfrm>
              <a:off x="10187765" y="3984886"/>
              <a:ext cx="536880" cy="307777"/>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16%</a:t>
              </a:r>
            </a:p>
          </p:txBody>
        </p:sp>
        <p:sp>
          <p:nvSpPr>
            <p:cNvPr id="18" name="TextBox 17">
              <a:extLst>
                <a:ext uri="{FF2B5EF4-FFF2-40B4-BE49-F238E27FC236}">
                  <a16:creationId xmlns:a16="http://schemas.microsoft.com/office/drawing/2014/main" id="{04E97302-BFED-46AD-A6C0-39A526362397}"/>
                </a:ext>
              </a:extLst>
            </p:cNvPr>
            <p:cNvSpPr txBox="1"/>
            <p:nvPr/>
          </p:nvSpPr>
          <p:spPr>
            <a:xfrm>
              <a:off x="9609854" y="4177234"/>
              <a:ext cx="536880" cy="307777"/>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10%</a:t>
              </a:r>
            </a:p>
          </p:txBody>
        </p:sp>
        <p:sp>
          <p:nvSpPr>
            <p:cNvPr id="19" name="TextBox 18">
              <a:extLst>
                <a:ext uri="{FF2B5EF4-FFF2-40B4-BE49-F238E27FC236}">
                  <a16:creationId xmlns:a16="http://schemas.microsoft.com/office/drawing/2014/main" id="{0DEB3C75-CEFD-43E0-85B9-D8290D7584E5}"/>
                </a:ext>
              </a:extLst>
            </p:cNvPr>
            <p:cNvSpPr txBox="1"/>
            <p:nvPr/>
          </p:nvSpPr>
          <p:spPr>
            <a:xfrm>
              <a:off x="8917545" y="3686551"/>
              <a:ext cx="544464" cy="307777"/>
            </a:xfrm>
            <a:prstGeom prst="rect">
              <a:avLst/>
            </a:prstGeom>
            <a:noFill/>
          </p:spPr>
          <p:txBody>
            <a:bodyPr wrap="square" rtlCol="0">
              <a:spAutoFit/>
            </a:bodyPr>
            <a:lstStyle/>
            <a:p>
              <a:r>
                <a:rPr lang="en-US" sz="1200" dirty="0">
                  <a:solidFill>
                    <a:schemeClr val="bg1">
                      <a:lumMod val="50000"/>
                    </a:schemeClr>
                  </a:solidFill>
                  <a:latin typeface="Century Gothic" panose="020B0502020202020204" pitchFamily="34" charset="0"/>
                </a:rPr>
                <a:t>43%</a:t>
              </a:r>
            </a:p>
          </p:txBody>
        </p:sp>
      </p:grpSp>
      <p:grpSp>
        <p:nvGrpSpPr>
          <p:cNvPr id="34" name="Group 33">
            <a:extLst>
              <a:ext uri="{FF2B5EF4-FFF2-40B4-BE49-F238E27FC236}">
                <a16:creationId xmlns:a16="http://schemas.microsoft.com/office/drawing/2014/main" id="{B185CDBE-40F9-4149-A6A8-2FA9BD639C97}"/>
              </a:ext>
            </a:extLst>
          </p:cNvPr>
          <p:cNvGrpSpPr/>
          <p:nvPr/>
        </p:nvGrpSpPr>
        <p:grpSpPr>
          <a:xfrm>
            <a:off x="8184572" y="1230089"/>
            <a:ext cx="1002268" cy="2662025"/>
            <a:chOff x="10573895" y="1248146"/>
            <a:chExt cx="1002268" cy="2662025"/>
          </a:xfrm>
        </p:grpSpPr>
        <p:sp>
          <p:nvSpPr>
            <p:cNvPr id="22" name="Rectangle 21">
              <a:extLst>
                <a:ext uri="{FF2B5EF4-FFF2-40B4-BE49-F238E27FC236}">
                  <a16:creationId xmlns:a16="http://schemas.microsoft.com/office/drawing/2014/main" id="{353F3FA0-24A9-4CF3-A1A9-0DC2B8B0198F}"/>
                </a:ext>
              </a:extLst>
            </p:cNvPr>
            <p:cNvSpPr/>
            <p:nvPr/>
          </p:nvSpPr>
          <p:spPr>
            <a:xfrm>
              <a:off x="10573895" y="1774447"/>
              <a:ext cx="177971" cy="182880"/>
            </a:xfrm>
            <a:prstGeom prst="rect">
              <a:avLst/>
            </a:prstGeom>
            <a:solidFill>
              <a:srgbClr val="8861A7"/>
            </a:solidFill>
            <a:ln>
              <a:solidFill>
                <a:srgbClr val="88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17D4F2-7205-4C13-A8BA-FFB2517C25E7}"/>
                </a:ext>
              </a:extLst>
            </p:cNvPr>
            <p:cNvSpPr/>
            <p:nvPr/>
          </p:nvSpPr>
          <p:spPr>
            <a:xfrm>
              <a:off x="10573897" y="1295206"/>
              <a:ext cx="177971" cy="182880"/>
            </a:xfrm>
            <a:prstGeom prst="rect">
              <a:avLst/>
            </a:prstGeom>
            <a:solidFill>
              <a:srgbClr val="A30F7C"/>
            </a:solidFill>
            <a:ln>
              <a:solidFill>
                <a:srgbClr val="A30F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419252B-B42C-4441-96C1-95DA2F697D2A}"/>
                </a:ext>
              </a:extLst>
            </p:cNvPr>
            <p:cNvSpPr/>
            <p:nvPr/>
          </p:nvSpPr>
          <p:spPr>
            <a:xfrm>
              <a:off x="10573896" y="2250440"/>
              <a:ext cx="177971" cy="182880"/>
            </a:xfrm>
            <a:prstGeom prst="rect">
              <a:avLst/>
            </a:prstGeom>
            <a:solidFill>
              <a:srgbClr val="0E96C6"/>
            </a:solidFill>
            <a:ln>
              <a:solidFill>
                <a:srgbClr val="0E9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FCFE100-E688-49B2-AA44-E3AEDFEB665E}"/>
                </a:ext>
              </a:extLst>
            </p:cNvPr>
            <p:cNvSpPr/>
            <p:nvPr/>
          </p:nvSpPr>
          <p:spPr>
            <a:xfrm>
              <a:off x="10573897" y="2726433"/>
              <a:ext cx="177971" cy="182880"/>
            </a:xfrm>
            <a:prstGeom prst="rect">
              <a:avLst/>
            </a:prstGeom>
            <a:solidFill>
              <a:srgbClr val="9EBCDA"/>
            </a:solidFill>
            <a:ln>
              <a:solidFill>
                <a:srgbClr val="9EB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730B31-7120-472A-9D57-806EDC6F751F}"/>
                </a:ext>
              </a:extLst>
            </p:cNvPr>
            <p:cNvSpPr/>
            <p:nvPr/>
          </p:nvSpPr>
          <p:spPr>
            <a:xfrm>
              <a:off x="10573897" y="3196350"/>
              <a:ext cx="177971" cy="182880"/>
            </a:xfrm>
            <a:prstGeom prst="rect">
              <a:avLst/>
            </a:prstGeom>
            <a:solidFill>
              <a:srgbClr val="BFD3E6"/>
            </a:solidFill>
            <a:ln>
              <a:solidFill>
                <a:srgbClr val="BF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D26188-3594-4CEE-9D5A-D16F6A23B421}"/>
                </a:ext>
              </a:extLst>
            </p:cNvPr>
            <p:cNvSpPr/>
            <p:nvPr/>
          </p:nvSpPr>
          <p:spPr>
            <a:xfrm>
              <a:off x="10573897" y="3666267"/>
              <a:ext cx="177971" cy="182880"/>
            </a:xfrm>
            <a:prstGeom prst="rect">
              <a:avLst/>
            </a:prstGeom>
            <a:solidFill>
              <a:srgbClr val="EDF8FB"/>
            </a:solidFill>
            <a:ln>
              <a:solidFill>
                <a:srgbClr val="EDF8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D4DE053-6818-4E7B-A1FB-AAE3405D783C}"/>
                </a:ext>
              </a:extLst>
            </p:cNvPr>
            <p:cNvSpPr txBox="1"/>
            <p:nvPr/>
          </p:nvSpPr>
          <p:spPr>
            <a:xfrm>
              <a:off x="10835255" y="1248146"/>
              <a:ext cx="284052" cy="307777"/>
            </a:xfrm>
            <a:prstGeom prst="rect">
              <a:avLst/>
            </a:prstGeom>
            <a:noFill/>
          </p:spPr>
          <p:txBody>
            <a:bodyPr wrap="none" rtlCol="0">
              <a:spAutoFit/>
            </a:bodyPr>
            <a:lstStyle/>
            <a:p>
              <a:r>
                <a:rPr lang="en-US" sz="1400" dirty="0">
                  <a:latin typeface="Century Gothic" panose="020B0502020202020204" pitchFamily="34" charset="0"/>
                </a:rPr>
                <a:t>0</a:t>
              </a:r>
            </a:p>
          </p:txBody>
        </p:sp>
        <p:sp>
          <p:nvSpPr>
            <p:cNvPr id="29" name="TextBox 28">
              <a:extLst>
                <a:ext uri="{FF2B5EF4-FFF2-40B4-BE49-F238E27FC236}">
                  <a16:creationId xmlns:a16="http://schemas.microsoft.com/office/drawing/2014/main" id="{9DC54AF4-9371-45B5-817F-EF236F784A34}"/>
                </a:ext>
              </a:extLst>
            </p:cNvPr>
            <p:cNvSpPr txBox="1"/>
            <p:nvPr/>
          </p:nvSpPr>
          <p:spPr>
            <a:xfrm>
              <a:off x="10835255" y="1711998"/>
              <a:ext cx="542136" cy="307777"/>
            </a:xfrm>
            <a:prstGeom prst="rect">
              <a:avLst/>
            </a:prstGeom>
            <a:noFill/>
          </p:spPr>
          <p:txBody>
            <a:bodyPr wrap="none" rtlCol="0">
              <a:spAutoFit/>
            </a:bodyPr>
            <a:lstStyle/>
            <a:p>
              <a:r>
                <a:rPr lang="en-US" sz="1400" dirty="0">
                  <a:latin typeface="Century Gothic" panose="020B0502020202020204" pitchFamily="34" charset="0"/>
                </a:rPr>
                <a:t>1 - 3</a:t>
              </a:r>
            </a:p>
          </p:txBody>
        </p:sp>
        <p:sp>
          <p:nvSpPr>
            <p:cNvPr id="30" name="TextBox 29">
              <a:extLst>
                <a:ext uri="{FF2B5EF4-FFF2-40B4-BE49-F238E27FC236}">
                  <a16:creationId xmlns:a16="http://schemas.microsoft.com/office/drawing/2014/main" id="{B3344278-5608-4D93-BFC8-953BA7256380}"/>
                </a:ext>
              </a:extLst>
            </p:cNvPr>
            <p:cNvSpPr txBox="1"/>
            <p:nvPr/>
          </p:nvSpPr>
          <p:spPr>
            <a:xfrm>
              <a:off x="10835255" y="2169975"/>
              <a:ext cx="542136" cy="307777"/>
            </a:xfrm>
            <a:prstGeom prst="rect">
              <a:avLst/>
            </a:prstGeom>
            <a:noFill/>
          </p:spPr>
          <p:txBody>
            <a:bodyPr wrap="none" rtlCol="0">
              <a:spAutoFit/>
            </a:bodyPr>
            <a:lstStyle/>
            <a:p>
              <a:r>
                <a:rPr lang="en-US" sz="1400" dirty="0">
                  <a:latin typeface="Century Gothic" panose="020B0502020202020204" pitchFamily="34" charset="0"/>
                </a:rPr>
                <a:t>4 - 6</a:t>
              </a:r>
            </a:p>
          </p:txBody>
        </p:sp>
        <p:sp>
          <p:nvSpPr>
            <p:cNvPr id="31" name="TextBox 30">
              <a:extLst>
                <a:ext uri="{FF2B5EF4-FFF2-40B4-BE49-F238E27FC236}">
                  <a16:creationId xmlns:a16="http://schemas.microsoft.com/office/drawing/2014/main" id="{CF806FDA-DFB3-46FD-9C7D-12DB2A5F8365}"/>
                </a:ext>
              </a:extLst>
            </p:cNvPr>
            <p:cNvSpPr txBox="1"/>
            <p:nvPr/>
          </p:nvSpPr>
          <p:spPr>
            <a:xfrm>
              <a:off x="10835255" y="2663984"/>
              <a:ext cx="641522" cy="307777"/>
            </a:xfrm>
            <a:prstGeom prst="rect">
              <a:avLst/>
            </a:prstGeom>
            <a:noFill/>
          </p:spPr>
          <p:txBody>
            <a:bodyPr wrap="none" rtlCol="0">
              <a:spAutoFit/>
            </a:bodyPr>
            <a:lstStyle/>
            <a:p>
              <a:r>
                <a:rPr lang="en-US" sz="1400" dirty="0">
                  <a:latin typeface="Century Gothic" panose="020B0502020202020204" pitchFamily="34" charset="0"/>
                </a:rPr>
                <a:t>7 - 13</a:t>
              </a:r>
            </a:p>
          </p:txBody>
        </p:sp>
        <p:sp>
          <p:nvSpPr>
            <p:cNvPr id="32" name="TextBox 31">
              <a:extLst>
                <a:ext uri="{FF2B5EF4-FFF2-40B4-BE49-F238E27FC236}">
                  <a16:creationId xmlns:a16="http://schemas.microsoft.com/office/drawing/2014/main" id="{25EFC659-BD2B-45C8-8A03-0CBAD28F03EF}"/>
                </a:ext>
              </a:extLst>
            </p:cNvPr>
            <p:cNvSpPr txBox="1"/>
            <p:nvPr/>
          </p:nvSpPr>
          <p:spPr>
            <a:xfrm>
              <a:off x="10835255" y="3142217"/>
              <a:ext cx="740908" cy="307777"/>
            </a:xfrm>
            <a:prstGeom prst="rect">
              <a:avLst/>
            </a:prstGeom>
            <a:noFill/>
          </p:spPr>
          <p:txBody>
            <a:bodyPr wrap="none" rtlCol="0">
              <a:spAutoFit/>
            </a:bodyPr>
            <a:lstStyle/>
            <a:p>
              <a:r>
                <a:rPr lang="en-US" sz="1400" dirty="0">
                  <a:latin typeface="Century Gothic" panose="020B0502020202020204" pitchFamily="34" charset="0"/>
                </a:rPr>
                <a:t>14 - 20</a:t>
              </a:r>
            </a:p>
          </p:txBody>
        </p:sp>
        <p:sp>
          <p:nvSpPr>
            <p:cNvPr id="33" name="TextBox 32">
              <a:extLst>
                <a:ext uri="{FF2B5EF4-FFF2-40B4-BE49-F238E27FC236}">
                  <a16:creationId xmlns:a16="http://schemas.microsoft.com/office/drawing/2014/main" id="{30EF69D9-74EC-4A40-89C9-B06F90F437A5}"/>
                </a:ext>
              </a:extLst>
            </p:cNvPr>
            <p:cNvSpPr txBox="1"/>
            <p:nvPr/>
          </p:nvSpPr>
          <p:spPr>
            <a:xfrm>
              <a:off x="10830199" y="3602394"/>
              <a:ext cx="542136" cy="307777"/>
            </a:xfrm>
            <a:prstGeom prst="rect">
              <a:avLst/>
            </a:prstGeom>
            <a:noFill/>
          </p:spPr>
          <p:txBody>
            <a:bodyPr wrap="none" rtlCol="0">
              <a:spAutoFit/>
            </a:bodyPr>
            <a:lstStyle/>
            <a:p>
              <a:r>
                <a:rPr lang="en-US" sz="1400" dirty="0">
                  <a:latin typeface="Century Gothic" panose="020B0502020202020204" pitchFamily="34" charset="0"/>
                </a:rPr>
                <a:t>21 +</a:t>
              </a:r>
            </a:p>
          </p:txBody>
        </p:sp>
      </p:grpSp>
      <p:sp>
        <p:nvSpPr>
          <p:cNvPr id="35" name="TextBox 34">
            <a:extLst>
              <a:ext uri="{FF2B5EF4-FFF2-40B4-BE49-F238E27FC236}">
                <a16:creationId xmlns:a16="http://schemas.microsoft.com/office/drawing/2014/main" id="{1D9F11F4-6EEC-48C4-B89F-126D90B376DC}"/>
              </a:ext>
            </a:extLst>
          </p:cNvPr>
          <p:cNvSpPr txBox="1"/>
          <p:nvPr/>
        </p:nvSpPr>
        <p:spPr>
          <a:xfrm>
            <a:off x="8014397" y="486208"/>
            <a:ext cx="1653017" cy="523220"/>
          </a:xfrm>
          <a:prstGeom prst="rect">
            <a:avLst/>
          </a:prstGeom>
          <a:noFill/>
        </p:spPr>
        <p:txBody>
          <a:bodyPr wrap="none" rtlCol="0">
            <a:spAutoFit/>
          </a:bodyPr>
          <a:lstStyle/>
          <a:p>
            <a:r>
              <a:rPr lang="en-US" sz="1400" dirty="0">
                <a:latin typeface="Century Gothic" panose="020B0502020202020204" pitchFamily="34" charset="0"/>
              </a:rPr>
              <a:t>Days since peak </a:t>
            </a:r>
          </a:p>
          <a:p>
            <a:r>
              <a:rPr lang="en-US" sz="1400" dirty="0">
                <a:latin typeface="Century Gothic" panose="020B0502020202020204" pitchFamily="34" charset="0"/>
              </a:rPr>
              <a:t>cases per day</a:t>
            </a:r>
          </a:p>
        </p:txBody>
      </p:sp>
      <p:sp>
        <p:nvSpPr>
          <p:cNvPr id="40" name="Rectangle 39">
            <a:extLst>
              <a:ext uri="{FF2B5EF4-FFF2-40B4-BE49-F238E27FC236}">
                <a16:creationId xmlns:a16="http://schemas.microsoft.com/office/drawing/2014/main" id="{2C4A6CFE-681E-4CBC-8312-92160CBBB83E}"/>
              </a:ext>
            </a:extLst>
          </p:cNvPr>
          <p:cNvSpPr/>
          <p:nvPr/>
        </p:nvSpPr>
        <p:spPr>
          <a:xfrm>
            <a:off x="7810500" y="352552"/>
            <a:ext cx="4171950" cy="41178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3FD369-9E91-4456-A48C-46013BAED591}"/>
              </a:ext>
            </a:extLst>
          </p:cNvPr>
          <p:cNvSpPr/>
          <p:nvPr/>
        </p:nvSpPr>
        <p:spPr>
          <a:xfrm>
            <a:off x="0" y="5887149"/>
            <a:ext cx="12192000" cy="1070165"/>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Mapping MSAs by their days from peak confirmed cases: </a:t>
            </a:r>
            <a:r>
              <a:rPr lang="en-US" dirty="0">
                <a:latin typeface="Helvetica" pitchFamily="2" charset="0"/>
                <a:ea typeface="Calibri" panose="020F0502020204030204" pitchFamily="34" charset="0"/>
                <a:cs typeface="Arial" panose="020B0604020202020204" pitchFamily="34" charset="0"/>
              </a:rPr>
              <a:t>This map shows how many days each MSA in the U.S. was past its peak 7-day running average of confirmed Coronavirus cases. 54% of MSA were past-peak on the 5 May 2020 reporting date.  [</a:t>
            </a:r>
            <a:r>
              <a:rPr lang="en-US" dirty="0">
                <a:highlight>
                  <a:srgbClr val="FFFF00"/>
                </a:highlight>
                <a:latin typeface="Helvetica" pitchFamily="2" charset="0"/>
                <a:ea typeface="Calibri" panose="020F0502020204030204" pitchFamily="34" charset="0"/>
                <a:cs typeface="Arial" panose="020B0604020202020204" pitchFamily="34" charset="0"/>
              </a:rPr>
              <a:t>use same breaks as bar graph</a:t>
            </a:r>
            <a:r>
              <a:rPr lang="en-US" dirty="0">
                <a:latin typeface="Helveti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55023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7C3B4-6DBB-40DD-A903-3B6C8D2031D9}"/>
              </a:ext>
            </a:extLst>
          </p:cNvPr>
          <p:cNvPicPr>
            <a:picLocks noChangeAspect="1"/>
          </p:cNvPicPr>
          <p:nvPr/>
        </p:nvPicPr>
        <p:blipFill rotWithShape="1">
          <a:blip r:embed="rId2"/>
          <a:srcRect l="1354" r="36381"/>
          <a:stretch/>
        </p:blipFill>
        <p:spPr>
          <a:xfrm>
            <a:off x="0" y="0"/>
            <a:ext cx="7591316" cy="5486400"/>
          </a:xfrm>
          <a:prstGeom prst="rect">
            <a:avLst/>
          </a:prstGeom>
        </p:spPr>
      </p:pic>
      <p:pic>
        <p:nvPicPr>
          <p:cNvPr id="5" name="Picture 4">
            <a:extLst>
              <a:ext uri="{FF2B5EF4-FFF2-40B4-BE49-F238E27FC236}">
                <a16:creationId xmlns:a16="http://schemas.microsoft.com/office/drawing/2014/main" id="{4E723F1B-F0EA-4177-B393-4EE147668ABF}"/>
              </a:ext>
            </a:extLst>
          </p:cNvPr>
          <p:cNvPicPr>
            <a:picLocks noChangeAspect="1"/>
          </p:cNvPicPr>
          <p:nvPr/>
        </p:nvPicPr>
        <p:blipFill rotWithShape="1">
          <a:blip r:embed="rId3"/>
          <a:srcRect r="1940"/>
          <a:stretch/>
        </p:blipFill>
        <p:spPr>
          <a:xfrm>
            <a:off x="7377718" y="1127345"/>
            <a:ext cx="4814282" cy="2963214"/>
          </a:xfrm>
          <a:prstGeom prst="rect">
            <a:avLst/>
          </a:prstGeom>
        </p:spPr>
      </p:pic>
      <p:sp>
        <p:nvSpPr>
          <p:cNvPr id="6" name="TextBox 5">
            <a:extLst>
              <a:ext uri="{FF2B5EF4-FFF2-40B4-BE49-F238E27FC236}">
                <a16:creationId xmlns:a16="http://schemas.microsoft.com/office/drawing/2014/main" id="{3531B0F7-54E5-4761-B195-34AD9F08AAC4}"/>
              </a:ext>
            </a:extLst>
          </p:cNvPr>
          <p:cNvSpPr txBox="1"/>
          <p:nvPr/>
        </p:nvSpPr>
        <p:spPr>
          <a:xfrm>
            <a:off x="8636000" y="4133850"/>
            <a:ext cx="280878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Days since peak cases per day</a:t>
            </a:r>
          </a:p>
        </p:txBody>
      </p:sp>
      <p:sp>
        <p:nvSpPr>
          <p:cNvPr id="7" name="Rectangle 6">
            <a:extLst>
              <a:ext uri="{FF2B5EF4-FFF2-40B4-BE49-F238E27FC236}">
                <a16:creationId xmlns:a16="http://schemas.microsoft.com/office/drawing/2014/main" id="{CBB22A12-727C-4909-9F28-096896A5E235}"/>
              </a:ext>
            </a:extLst>
          </p:cNvPr>
          <p:cNvSpPr/>
          <p:nvPr/>
        </p:nvSpPr>
        <p:spPr>
          <a:xfrm>
            <a:off x="8148837" y="990600"/>
            <a:ext cx="210312" cy="210312"/>
          </a:xfrm>
          <a:prstGeom prst="rect">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39FC5F-6DD7-4865-828C-A078AE5CC166}"/>
              </a:ext>
            </a:extLst>
          </p:cNvPr>
          <p:cNvSpPr/>
          <p:nvPr/>
        </p:nvSpPr>
        <p:spPr>
          <a:xfrm>
            <a:off x="9950721" y="990600"/>
            <a:ext cx="210312" cy="210312"/>
          </a:xfrm>
          <a:prstGeom prst="rect">
            <a:avLst/>
          </a:prstGeom>
          <a:pattFill prst="wdDnDiag">
            <a:fgClr>
              <a:schemeClr val="bg2">
                <a:lumMod val="75000"/>
              </a:schemeClr>
            </a:fgClr>
            <a:bgClr>
              <a:schemeClr val="bg1"/>
            </a:bgClr>
          </a:patt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F9066F-A581-4C66-8F4C-9A04317F0146}"/>
              </a:ext>
            </a:extLst>
          </p:cNvPr>
          <p:cNvSpPr txBox="1"/>
          <p:nvPr/>
        </p:nvSpPr>
        <p:spPr>
          <a:xfrm>
            <a:off x="8359149" y="953817"/>
            <a:ext cx="121860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Share of MSAs</a:t>
            </a:r>
          </a:p>
        </p:txBody>
      </p:sp>
      <p:sp>
        <p:nvSpPr>
          <p:cNvPr id="10" name="TextBox 9">
            <a:extLst>
              <a:ext uri="{FF2B5EF4-FFF2-40B4-BE49-F238E27FC236}">
                <a16:creationId xmlns:a16="http://schemas.microsoft.com/office/drawing/2014/main" id="{124CC5C1-C735-44A5-A7B6-6C7D0A4E6D0A}"/>
              </a:ext>
            </a:extLst>
          </p:cNvPr>
          <p:cNvSpPr txBox="1"/>
          <p:nvPr/>
        </p:nvSpPr>
        <p:spPr>
          <a:xfrm>
            <a:off x="10161033" y="953817"/>
            <a:ext cx="189943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Share of MSA Population</a:t>
            </a:r>
          </a:p>
        </p:txBody>
      </p:sp>
      <p:sp>
        <p:nvSpPr>
          <p:cNvPr id="11" name="Rectangle 10">
            <a:extLst>
              <a:ext uri="{FF2B5EF4-FFF2-40B4-BE49-F238E27FC236}">
                <a16:creationId xmlns:a16="http://schemas.microsoft.com/office/drawing/2014/main" id="{AE5D72B6-34A5-4A87-91AB-A54625C2CF64}"/>
              </a:ext>
            </a:extLst>
          </p:cNvPr>
          <p:cNvSpPr/>
          <p:nvPr/>
        </p:nvSpPr>
        <p:spPr>
          <a:xfrm>
            <a:off x="0" y="5887149"/>
            <a:ext cx="12192000" cy="1070165"/>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Mapping MSAs by their days from peak confirmed cases: </a:t>
            </a:r>
            <a:r>
              <a:rPr lang="en-US" dirty="0">
                <a:latin typeface="Helvetica" pitchFamily="2" charset="0"/>
                <a:ea typeface="Calibri" panose="020F0502020204030204" pitchFamily="34" charset="0"/>
                <a:cs typeface="Arial" panose="020B0604020202020204" pitchFamily="34" charset="0"/>
              </a:rPr>
              <a:t>This map shows how many days each MSA in the U.S. was past its peak 7-day running average of confirmed Coronavirus cases. 54% of MSA were past-peak on the 5 May 2020 reporting date.  [</a:t>
            </a:r>
            <a:r>
              <a:rPr lang="en-US" dirty="0">
                <a:highlight>
                  <a:srgbClr val="FFFF00"/>
                </a:highlight>
                <a:latin typeface="Helvetica" pitchFamily="2" charset="0"/>
                <a:ea typeface="Calibri" panose="020F0502020204030204" pitchFamily="34" charset="0"/>
                <a:cs typeface="Arial" panose="020B0604020202020204" pitchFamily="34" charset="0"/>
              </a:rPr>
              <a:t>use same breaks as bar graph</a:t>
            </a:r>
            <a:r>
              <a:rPr lang="en-US" dirty="0">
                <a:latin typeface="Helveti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201824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9A234-9203-46E5-9174-54ED102B634B}"/>
              </a:ext>
            </a:extLst>
          </p:cNvPr>
          <p:cNvPicPr preferRelativeResize="0">
            <a:picLocks/>
          </p:cNvPicPr>
          <p:nvPr/>
        </p:nvPicPr>
        <p:blipFill rotWithShape="1">
          <a:blip r:embed="rId2"/>
          <a:srcRect l="-25" r="36425"/>
          <a:stretch/>
        </p:blipFill>
        <p:spPr>
          <a:xfrm>
            <a:off x="0" y="0"/>
            <a:ext cx="7754112" cy="5486400"/>
          </a:xfrm>
          <a:prstGeom prst="rect">
            <a:avLst/>
          </a:prstGeom>
        </p:spPr>
      </p:pic>
      <p:pic>
        <p:nvPicPr>
          <p:cNvPr id="41" name="Picture 40">
            <a:extLst>
              <a:ext uri="{FF2B5EF4-FFF2-40B4-BE49-F238E27FC236}">
                <a16:creationId xmlns:a16="http://schemas.microsoft.com/office/drawing/2014/main" id="{874D8834-9531-41DB-A818-2F4E823BE5FF}"/>
              </a:ext>
            </a:extLst>
          </p:cNvPr>
          <p:cNvPicPr>
            <a:picLocks noChangeAspect="1"/>
          </p:cNvPicPr>
          <p:nvPr/>
        </p:nvPicPr>
        <p:blipFill>
          <a:blip r:embed="rId3"/>
          <a:stretch>
            <a:fillRect/>
          </a:stretch>
        </p:blipFill>
        <p:spPr>
          <a:xfrm>
            <a:off x="9571958" y="365188"/>
            <a:ext cx="2642053" cy="2002161"/>
          </a:xfrm>
          <a:prstGeom prst="rect">
            <a:avLst/>
          </a:prstGeom>
        </p:spPr>
      </p:pic>
      <p:pic>
        <p:nvPicPr>
          <p:cNvPr id="42" name="Picture 41">
            <a:extLst>
              <a:ext uri="{FF2B5EF4-FFF2-40B4-BE49-F238E27FC236}">
                <a16:creationId xmlns:a16="http://schemas.microsoft.com/office/drawing/2014/main" id="{81107F3C-2614-427F-A76A-4BC1C3029CB5}"/>
              </a:ext>
            </a:extLst>
          </p:cNvPr>
          <p:cNvPicPr>
            <a:picLocks noChangeAspect="1"/>
          </p:cNvPicPr>
          <p:nvPr/>
        </p:nvPicPr>
        <p:blipFill>
          <a:blip r:embed="rId4"/>
          <a:stretch>
            <a:fillRect/>
          </a:stretch>
        </p:blipFill>
        <p:spPr>
          <a:xfrm>
            <a:off x="9571957" y="2477285"/>
            <a:ext cx="2642053" cy="2002161"/>
          </a:xfrm>
          <a:prstGeom prst="rect">
            <a:avLst/>
          </a:prstGeom>
        </p:spPr>
      </p:pic>
      <p:sp>
        <p:nvSpPr>
          <p:cNvPr id="43" name="TextBox 42">
            <a:extLst>
              <a:ext uri="{FF2B5EF4-FFF2-40B4-BE49-F238E27FC236}">
                <a16:creationId xmlns:a16="http://schemas.microsoft.com/office/drawing/2014/main" id="{88BA241F-8692-43C2-A7EE-E847C5C6B9CD}"/>
              </a:ext>
            </a:extLst>
          </p:cNvPr>
          <p:cNvSpPr txBox="1"/>
          <p:nvPr/>
        </p:nvSpPr>
        <p:spPr>
          <a:xfrm>
            <a:off x="10248498" y="1241618"/>
            <a:ext cx="1111170" cy="249299"/>
          </a:xfrm>
          <a:prstGeom prst="rect">
            <a:avLst/>
          </a:prstGeom>
          <a:noFill/>
        </p:spPr>
        <p:txBody>
          <a:bodyPr wrap="none" rtlCol="0">
            <a:spAutoFit/>
          </a:bodyPr>
          <a:lstStyle/>
          <a:p>
            <a:r>
              <a:rPr lang="en-US" sz="1200" dirty="0">
                <a:latin typeface="Century Gothic" panose="020B0502020202020204" pitchFamily="34" charset="0"/>
              </a:rPr>
              <a:t>Share of MSAs</a:t>
            </a:r>
          </a:p>
        </p:txBody>
      </p:sp>
      <p:sp>
        <p:nvSpPr>
          <p:cNvPr id="44" name="TextBox 43">
            <a:extLst>
              <a:ext uri="{FF2B5EF4-FFF2-40B4-BE49-F238E27FC236}">
                <a16:creationId xmlns:a16="http://schemas.microsoft.com/office/drawing/2014/main" id="{81AE3221-4964-4DF9-8AC4-DD6786EE28A8}"/>
              </a:ext>
            </a:extLst>
          </p:cNvPr>
          <p:cNvSpPr txBox="1"/>
          <p:nvPr/>
        </p:nvSpPr>
        <p:spPr>
          <a:xfrm>
            <a:off x="10332338" y="3325686"/>
            <a:ext cx="1057790" cy="415498"/>
          </a:xfrm>
          <a:prstGeom prst="rect">
            <a:avLst/>
          </a:prstGeom>
          <a:noFill/>
        </p:spPr>
        <p:txBody>
          <a:bodyPr wrap="none" rtlCol="0">
            <a:spAutoFit/>
          </a:bodyPr>
          <a:lstStyle/>
          <a:p>
            <a:pPr algn="ctr"/>
            <a:r>
              <a:rPr lang="en-US" sz="1200" dirty="0">
                <a:latin typeface="Century Gothic" panose="020B0502020202020204" pitchFamily="34" charset="0"/>
              </a:rPr>
              <a:t>Share of MSA</a:t>
            </a:r>
          </a:p>
          <a:p>
            <a:pPr algn="ctr"/>
            <a:r>
              <a:rPr lang="en-US" sz="1200" dirty="0">
                <a:latin typeface="Century Gothic" panose="020B0502020202020204" pitchFamily="34" charset="0"/>
              </a:rPr>
              <a:t>Population</a:t>
            </a:r>
          </a:p>
        </p:txBody>
      </p:sp>
      <p:grpSp>
        <p:nvGrpSpPr>
          <p:cNvPr id="40" name="Group 39">
            <a:extLst>
              <a:ext uri="{FF2B5EF4-FFF2-40B4-BE49-F238E27FC236}">
                <a16:creationId xmlns:a16="http://schemas.microsoft.com/office/drawing/2014/main" id="{822C6CBF-5DF6-4B33-AAFD-FC6615BC6295}"/>
              </a:ext>
            </a:extLst>
          </p:cNvPr>
          <p:cNvGrpSpPr/>
          <p:nvPr/>
        </p:nvGrpSpPr>
        <p:grpSpPr>
          <a:xfrm>
            <a:off x="7708138" y="484632"/>
            <a:ext cx="2081699" cy="3595884"/>
            <a:chOff x="7838568" y="606032"/>
            <a:chExt cx="2081699" cy="3595884"/>
          </a:xfrm>
        </p:grpSpPr>
        <p:sp>
          <p:nvSpPr>
            <p:cNvPr id="27" name="Rectangle 26">
              <a:extLst>
                <a:ext uri="{FF2B5EF4-FFF2-40B4-BE49-F238E27FC236}">
                  <a16:creationId xmlns:a16="http://schemas.microsoft.com/office/drawing/2014/main" id="{E5BB5266-11ED-4EC0-832B-C04ED01A06D6}"/>
                </a:ext>
              </a:extLst>
            </p:cNvPr>
            <p:cNvSpPr/>
            <p:nvPr/>
          </p:nvSpPr>
          <p:spPr>
            <a:xfrm>
              <a:off x="7926749" y="1800779"/>
              <a:ext cx="177971" cy="182880"/>
            </a:xfrm>
            <a:prstGeom prst="rect">
              <a:avLst/>
            </a:prstGeom>
            <a:solidFill>
              <a:srgbClr val="730000"/>
            </a:solidFill>
            <a:ln>
              <a:solidFill>
                <a:srgbClr val="7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A9E030-66F7-49C1-86B0-914C6BF5E13D}"/>
                </a:ext>
              </a:extLst>
            </p:cNvPr>
            <p:cNvSpPr/>
            <p:nvPr/>
          </p:nvSpPr>
          <p:spPr>
            <a:xfrm>
              <a:off x="7930574" y="1165762"/>
              <a:ext cx="177971" cy="182880"/>
            </a:xfrm>
            <a:prstGeom prst="rect">
              <a:avLst/>
            </a:prstGeom>
            <a:solidFill>
              <a:srgbClr val="D48766"/>
            </a:solidFill>
            <a:ln>
              <a:solidFill>
                <a:srgbClr val="D48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B90DE7-20B1-48E6-9A3F-DB7EADE8677C}"/>
                </a:ext>
              </a:extLst>
            </p:cNvPr>
            <p:cNvSpPr/>
            <p:nvPr/>
          </p:nvSpPr>
          <p:spPr>
            <a:xfrm>
              <a:off x="7924138" y="2598685"/>
              <a:ext cx="177971" cy="182880"/>
            </a:xfrm>
            <a:prstGeom prst="rect">
              <a:avLst/>
            </a:prstGeom>
            <a:solidFill>
              <a:srgbClr val="D40000"/>
            </a:solidFill>
            <a:ln>
              <a:solidFill>
                <a:srgbClr val="D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6433594-B97C-4EB0-A8A7-8420F0B8009F}"/>
                </a:ext>
              </a:extLst>
            </p:cNvPr>
            <p:cNvSpPr/>
            <p:nvPr/>
          </p:nvSpPr>
          <p:spPr>
            <a:xfrm>
              <a:off x="7924139" y="3320628"/>
              <a:ext cx="177971" cy="182880"/>
            </a:xfrm>
            <a:prstGeom prst="rect">
              <a:avLst/>
            </a:prstGeom>
            <a:solidFill>
              <a:srgbClr val="F5CFBA"/>
            </a:solidFill>
            <a:ln>
              <a:solidFill>
                <a:srgbClr val="F5C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A15C9C-8BE3-44B5-B596-FC61C3C3B6E7}"/>
                </a:ext>
              </a:extLst>
            </p:cNvPr>
            <p:cNvSpPr/>
            <p:nvPr/>
          </p:nvSpPr>
          <p:spPr>
            <a:xfrm>
              <a:off x="7924139" y="3948272"/>
              <a:ext cx="177971" cy="182880"/>
            </a:xfrm>
            <a:prstGeom prst="rect">
              <a:avLst/>
            </a:prstGeom>
            <a:solidFill>
              <a:srgbClr val="BFD6B5"/>
            </a:solidFill>
            <a:ln>
              <a:solidFill>
                <a:srgbClr val="BFD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BDD557F-53D1-48C6-B1C8-C43FA4100F17}"/>
                </a:ext>
              </a:extLst>
            </p:cNvPr>
            <p:cNvSpPr txBox="1"/>
            <p:nvPr/>
          </p:nvSpPr>
          <p:spPr>
            <a:xfrm>
              <a:off x="8185497" y="1043687"/>
              <a:ext cx="1734770" cy="523220"/>
            </a:xfrm>
            <a:prstGeom prst="rect">
              <a:avLst/>
            </a:prstGeom>
            <a:noFill/>
          </p:spPr>
          <p:txBody>
            <a:bodyPr wrap="none" rtlCol="0">
              <a:spAutoFit/>
            </a:bodyPr>
            <a:lstStyle/>
            <a:p>
              <a:r>
                <a:rPr lang="en-US" sz="1400" dirty="0">
                  <a:latin typeface="Century Gothic" panose="020B0502020202020204" pitchFamily="34" charset="0"/>
                </a:rPr>
                <a:t>Still increasing,</a:t>
              </a:r>
            </a:p>
            <a:p>
              <a:r>
                <a:rPr lang="en-US" sz="1400" dirty="0">
                  <a:latin typeface="Century Gothic" panose="020B0502020202020204" pitchFamily="34" charset="0"/>
                </a:rPr>
                <a:t>Doubling &gt; 5 days</a:t>
              </a:r>
            </a:p>
          </p:txBody>
        </p:sp>
        <p:sp>
          <p:nvSpPr>
            <p:cNvPr id="34" name="TextBox 33">
              <a:extLst>
                <a:ext uri="{FF2B5EF4-FFF2-40B4-BE49-F238E27FC236}">
                  <a16:creationId xmlns:a16="http://schemas.microsoft.com/office/drawing/2014/main" id="{686228B2-1629-401E-B4BA-475A5AC9A6F0}"/>
                </a:ext>
              </a:extLst>
            </p:cNvPr>
            <p:cNvSpPr txBox="1"/>
            <p:nvPr/>
          </p:nvSpPr>
          <p:spPr>
            <a:xfrm>
              <a:off x="8184674" y="1588076"/>
              <a:ext cx="1734770" cy="738664"/>
            </a:xfrm>
            <a:prstGeom prst="rect">
              <a:avLst/>
            </a:prstGeom>
            <a:noFill/>
          </p:spPr>
          <p:txBody>
            <a:bodyPr wrap="none" rtlCol="0">
              <a:spAutoFit/>
            </a:bodyPr>
            <a:lstStyle/>
            <a:p>
              <a:r>
                <a:rPr lang="en-US" sz="1400" dirty="0">
                  <a:latin typeface="Century Gothic" panose="020B0502020202020204" pitchFamily="34" charset="0"/>
                </a:rPr>
                <a:t>Increasing,</a:t>
              </a:r>
            </a:p>
            <a:p>
              <a:r>
                <a:rPr lang="en-US" sz="1400" dirty="0">
                  <a:latin typeface="Century Gothic" panose="020B0502020202020204" pitchFamily="34" charset="0"/>
                </a:rPr>
                <a:t>Doubling &lt; 5 days</a:t>
              </a:r>
            </a:p>
            <a:p>
              <a:r>
                <a:rPr lang="en-US" sz="1400" dirty="0">
                  <a:latin typeface="Century Gothic" panose="020B0502020202020204" pitchFamily="34" charset="0"/>
                </a:rPr>
                <a:t>1</a:t>
              </a:r>
              <a:r>
                <a:rPr lang="en-US" sz="1400" baseline="30000" dirty="0">
                  <a:latin typeface="Century Gothic" panose="020B0502020202020204" pitchFamily="34" charset="0"/>
                </a:rPr>
                <a:t>st</a:t>
              </a:r>
              <a:r>
                <a:rPr lang="en-US" sz="1400" dirty="0">
                  <a:latin typeface="Century Gothic" panose="020B0502020202020204" pitchFamily="34" charset="0"/>
                </a:rPr>
                <a:t> peak</a:t>
              </a:r>
            </a:p>
          </p:txBody>
        </p:sp>
        <p:sp>
          <p:nvSpPr>
            <p:cNvPr id="35" name="TextBox 34">
              <a:extLst>
                <a:ext uri="{FF2B5EF4-FFF2-40B4-BE49-F238E27FC236}">
                  <a16:creationId xmlns:a16="http://schemas.microsoft.com/office/drawing/2014/main" id="{5B4B4EBC-8F17-4254-9747-1F1D10EB5E13}"/>
                </a:ext>
              </a:extLst>
            </p:cNvPr>
            <p:cNvSpPr txBox="1"/>
            <p:nvPr/>
          </p:nvSpPr>
          <p:spPr>
            <a:xfrm>
              <a:off x="8185497" y="2371247"/>
              <a:ext cx="1734770" cy="738664"/>
            </a:xfrm>
            <a:prstGeom prst="rect">
              <a:avLst/>
            </a:prstGeom>
            <a:noFill/>
          </p:spPr>
          <p:txBody>
            <a:bodyPr wrap="none" rtlCol="0">
              <a:spAutoFit/>
            </a:bodyPr>
            <a:lstStyle/>
            <a:p>
              <a:r>
                <a:rPr lang="en-US" sz="1400" dirty="0">
                  <a:latin typeface="Century Gothic" panose="020B0502020202020204" pitchFamily="34" charset="0"/>
                </a:rPr>
                <a:t>Increasing,</a:t>
              </a:r>
            </a:p>
            <a:p>
              <a:r>
                <a:rPr lang="en-US" sz="1400" dirty="0">
                  <a:latin typeface="Century Gothic" panose="020B0502020202020204" pitchFamily="34" charset="0"/>
                </a:rPr>
                <a:t>Doubling &lt; 5 days</a:t>
              </a:r>
            </a:p>
            <a:p>
              <a:r>
                <a:rPr lang="en-US" sz="1400" dirty="0">
                  <a:latin typeface="Century Gothic" panose="020B0502020202020204" pitchFamily="34" charset="0"/>
                </a:rPr>
                <a:t>2</a:t>
              </a:r>
              <a:r>
                <a:rPr lang="en-US" sz="1400" baseline="30000" dirty="0">
                  <a:latin typeface="Century Gothic" panose="020B0502020202020204" pitchFamily="34" charset="0"/>
                </a:rPr>
                <a:t>nd</a:t>
              </a:r>
              <a:r>
                <a:rPr lang="en-US" sz="1400" dirty="0">
                  <a:latin typeface="Century Gothic" panose="020B0502020202020204" pitchFamily="34" charset="0"/>
                </a:rPr>
                <a:t> peak</a:t>
              </a:r>
            </a:p>
          </p:txBody>
        </p:sp>
        <p:sp>
          <p:nvSpPr>
            <p:cNvPr id="36" name="TextBox 35">
              <a:extLst>
                <a:ext uri="{FF2B5EF4-FFF2-40B4-BE49-F238E27FC236}">
                  <a16:creationId xmlns:a16="http://schemas.microsoft.com/office/drawing/2014/main" id="{3407D198-774A-404F-86A6-D2720C92D7E4}"/>
                </a:ext>
              </a:extLst>
            </p:cNvPr>
            <p:cNvSpPr txBox="1"/>
            <p:nvPr/>
          </p:nvSpPr>
          <p:spPr>
            <a:xfrm>
              <a:off x="8196037" y="3220155"/>
              <a:ext cx="1228221" cy="523220"/>
            </a:xfrm>
            <a:prstGeom prst="rect">
              <a:avLst/>
            </a:prstGeom>
            <a:noFill/>
          </p:spPr>
          <p:txBody>
            <a:bodyPr wrap="none" rtlCol="0">
              <a:spAutoFit/>
            </a:bodyPr>
            <a:lstStyle/>
            <a:p>
              <a:r>
                <a:rPr lang="en-US" sz="1400" dirty="0">
                  <a:latin typeface="Century Gothic" panose="020B0502020202020204" pitchFamily="34" charset="0"/>
                </a:rPr>
                <a:t>Decreasing,</a:t>
              </a:r>
            </a:p>
            <a:p>
              <a:r>
                <a:rPr lang="en-US" sz="1400" dirty="0">
                  <a:latin typeface="Century Gothic" panose="020B0502020202020204" pitchFamily="34" charset="0"/>
                </a:rPr>
                <a:t>Post peak</a:t>
              </a:r>
            </a:p>
          </p:txBody>
        </p:sp>
        <p:sp>
          <p:nvSpPr>
            <p:cNvPr id="37" name="TextBox 36">
              <a:extLst>
                <a:ext uri="{FF2B5EF4-FFF2-40B4-BE49-F238E27FC236}">
                  <a16:creationId xmlns:a16="http://schemas.microsoft.com/office/drawing/2014/main" id="{0663BE23-B569-42A5-8808-CD49B549528D}"/>
                </a:ext>
              </a:extLst>
            </p:cNvPr>
            <p:cNvSpPr txBox="1"/>
            <p:nvPr/>
          </p:nvSpPr>
          <p:spPr>
            <a:xfrm>
              <a:off x="8185497" y="3894139"/>
              <a:ext cx="1402948" cy="307777"/>
            </a:xfrm>
            <a:prstGeom prst="rect">
              <a:avLst/>
            </a:prstGeom>
            <a:noFill/>
          </p:spPr>
          <p:txBody>
            <a:bodyPr wrap="none" rtlCol="0">
              <a:spAutoFit/>
            </a:bodyPr>
            <a:lstStyle/>
            <a:p>
              <a:r>
                <a:rPr lang="en-US" sz="1400" dirty="0">
                  <a:latin typeface="Century Gothic" panose="020B0502020202020204" pitchFamily="34" charset="0"/>
                </a:rPr>
                <a:t>No new cases</a:t>
              </a:r>
            </a:p>
          </p:txBody>
        </p:sp>
        <p:sp>
          <p:nvSpPr>
            <p:cNvPr id="39" name="TextBox 38">
              <a:extLst>
                <a:ext uri="{FF2B5EF4-FFF2-40B4-BE49-F238E27FC236}">
                  <a16:creationId xmlns:a16="http://schemas.microsoft.com/office/drawing/2014/main" id="{1FD6A6BB-4BDC-4DF7-90CD-24256D686C6D}"/>
                </a:ext>
              </a:extLst>
            </p:cNvPr>
            <p:cNvSpPr txBox="1"/>
            <p:nvPr/>
          </p:nvSpPr>
          <p:spPr>
            <a:xfrm>
              <a:off x="7838568" y="606032"/>
              <a:ext cx="1585690" cy="307777"/>
            </a:xfrm>
            <a:prstGeom prst="rect">
              <a:avLst/>
            </a:prstGeom>
            <a:noFill/>
          </p:spPr>
          <p:txBody>
            <a:bodyPr wrap="none" rtlCol="0">
              <a:spAutoFit/>
            </a:bodyPr>
            <a:lstStyle/>
            <a:p>
              <a:r>
                <a:rPr lang="en-US" sz="1400" b="1" dirty="0">
                  <a:latin typeface="Century Gothic" panose="020B0502020202020204" pitchFamily="34" charset="0"/>
                </a:rPr>
                <a:t>Hotspot analysis</a:t>
              </a:r>
            </a:p>
          </p:txBody>
        </p:sp>
      </p:grpSp>
      <p:sp>
        <p:nvSpPr>
          <p:cNvPr id="45" name="TextBox 44">
            <a:extLst>
              <a:ext uri="{FF2B5EF4-FFF2-40B4-BE49-F238E27FC236}">
                <a16:creationId xmlns:a16="http://schemas.microsoft.com/office/drawing/2014/main" id="{9976749B-4D54-4922-8770-327C9A48144B}"/>
              </a:ext>
            </a:extLst>
          </p:cNvPr>
          <p:cNvSpPr txBox="1"/>
          <p:nvPr/>
        </p:nvSpPr>
        <p:spPr>
          <a:xfrm>
            <a:off x="10248498" y="3971642"/>
            <a:ext cx="473206" cy="276999"/>
          </a:xfrm>
          <a:prstGeom prst="rect">
            <a:avLst/>
          </a:prstGeom>
          <a:noFill/>
        </p:spPr>
        <p:txBody>
          <a:bodyPr wrap="none" rtlCol="0">
            <a:spAutoFit/>
          </a:bodyPr>
          <a:lstStyle/>
          <a:p>
            <a:r>
              <a:rPr lang="en-US" sz="1200" dirty="0">
                <a:latin typeface="Century Gothic" panose="020B0502020202020204" pitchFamily="34" charset="0"/>
              </a:rPr>
              <a:t>84%</a:t>
            </a:r>
          </a:p>
        </p:txBody>
      </p:sp>
      <p:sp>
        <p:nvSpPr>
          <p:cNvPr id="46" name="TextBox 45">
            <a:extLst>
              <a:ext uri="{FF2B5EF4-FFF2-40B4-BE49-F238E27FC236}">
                <a16:creationId xmlns:a16="http://schemas.microsoft.com/office/drawing/2014/main" id="{B13E0EE8-F0D9-405E-87F7-20993BB48E14}"/>
              </a:ext>
            </a:extLst>
          </p:cNvPr>
          <p:cNvSpPr txBox="1"/>
          <p:nvPr/>
        </p:nvSpPr>
        <p:spPr>
          <a:xfrm>
            <a:off x="10248498" y="1862750"/>
            <a:ext cx="473206" cy="276999"/>
          </a:xfrm>
          <a:prstGeom prst="rect">
            <a:avLst/>
          </a:prstGeom>
          <a:noFill/>
        </p:spPr>
        <p:txBody>
          <a:bodyPr wrap="none" rtlCol="0">
            <a:spAutoFit/>
          </a:bodyPr>
          <a:lstStyle/>
          <a:p>
            <a:r>
              <a:rPr lang="en-US" sz="1200" dirty="0">
                <a:latin typeface="Century Gothic" panose="020B0502020202020204" pitchFamily="34" charset="0"/>
              </a:rPr>
              <a:t>82%</a:t>
            </a:r>
          </a:p>
        </p:txBody>
      </p:sp>
      <p:sp>
        <p:nvSpPr>
          <p:cNvPr id="47" name="TextBox 46">
            <a:extLst>
              <a:ext uri="{FF2B5EF4-FFF2-40B4-BE49-F238E27FC236}">
                <a16:creationId xmlns:a16="http://schemas.microsoft.com/office/drawing/2014/main" id="{5F420864-7140-4F77-9B1F-019CC21859D9}"/>
              </a:ext>
            </a:extLst>
          </p:cNvPr>
          <p:cNvSpPr txBox="1"/>
          <p:nvPr/>
        </p:nvSpPr>
        <p:spPr>
          <a:xfrm>
            <a:off x="10978748" y="526404"/>
            <a:ext cx="473206" cy="276999"/>
          </a:xfrm>
          <a:prstGeom prst="rect">
            <a:avLst/>
          </a:prstGeom>
          <a:noFill/>
        </p:spPr>
        <p:txBody>
          <a:bodyPr wrap="none" rtlCol="0">
            <a:spAutoFit/>
          </a:bodyPr>
          <a:lstStyle/>
          <a:p>
            <a:r>
              <a:rPr lang="en-US" sz="1200" dirty="0">
                <a:latin typeface="Century Gothic" panose="020B0502020202020204" pitchFamily="34" charset="0"/>
              </a:rPr>
              <a:t>13%</a:t>
            </a:r>
          </a:p>
        </p:txBody>
      </p:sp>
      <p:sp>
        <p:nvSpPr>
          <p:cNvPr id="48" name="TextBox 47">
            <a:extLst>
              <a:ext uri="{FF2B5EF4-FFF2-40B4-BE49-F238E27FC236}">
                <a16:creationId xmlns:a16="http://schemas.microsoft.com/office/drawing/2014/main" id="{948ABB9A-C117-4DE2-ABB0-3731DD6935F2}"/>
              </a:ext>
            </a:extLst>
          </p:cNvPr>
          <p:cNvSpPr txBox="1"/>
          <p:nvPr/>
        </p:nvSpPr>
        <p:spPr>
          <a:xfrm>
            <a:off x="10980325" y="2653234"/>
            <a:ext cx="473206" cy="276999"/>
          </a:xfrm>
          <a:prstGeom prst="rect">
            <a:avLst/>
          </a:prstGeom>
          <a:noFill/>
        </p:spPr>
        <p:txBody>
          <a:bodyPr wrap="none" rtlCol="0">
            <a:spAutoFit/>
          </a:bodyPr>
          <a:lstStyle/>
          <a:p>
            <a:r>
              <a:rPr lang="en-US" sz="1200" dirty="0">
                <a:latin typeface="Century Gothic" panose="020B0502020202020204" pitchFamily="34" charset="0"/>
              </a:rPr>
              <a:t>15%</a:t>
            </a:r>
          </a:p>
        </p:txBody>
      </p:sp>
      <p:cxnSp>
        <p:nvCxnSpPr>
          <p:cNvPr id="50" name="Straight Connector 49">
            <a:extLst>
              <a:ext uri="{FF2B5EF4-FFF2-40B4-BE49-F238E27FC236}">
                <a16:creationId xmlns:a16="http://schemas.microsoft.com/office/drawing/2014/main" id="{2AB6E66E-6475-485A-9276-D083E40BC3D4}"/>
              </a:ext>
            </a:extLst>
          </p:cNvPr>
          <p:cNvCxnSpPr>
            <a:cxnSpLocks/>
          </p:cNvCxnSpPr>
          <p:nvPr/>
        </p:nvCxnSpPr>
        <p:spPr>
          <a:xfrm flipV="1">
            <a:off x="11544300" y="638520"/>
            <a:ext cx="185784" cy="120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81CD6B-A609-42AE-B2F8-598C34D46E17}"/>
              </a:ext>
            </a:extLst>
          </p:cNvPr>
          <p:cNvCxnSpPr>
            <a:cxnSpLocks/>
          </p:cNvCxnSpPr>
          <p:nvPr/>
        </p:nvCxnSpPr>
        <p:spPr>
          <a:xfrm flipV="1">
            <a:off x="11678859" y="758912"/>
            <a:ext cx="200296" cy="96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EAC06AF-2A49-470F-B984-616DAC4D654A}"/>
              </a:ext>
            </a:extLst>
          </p:cNvPr>
          <p:cNvSpPr txBox="1"/>
          <p:nvPr/>
        </p:nvSpPr>
        <p:spPr>
          <a:xfrm>
            <a:off x="11677812" y="430771"/>
            <a:ext cx="388248" cy="276999"/>
          </a:xfrm>
          <a:prstGeom prst="rect">
            <a:avLst/>
          </a:prstGeom>
          <a:noFill/>
        </p:spPr>
        <p:txBody>
          <a:bodyPr wrap="none" rtlCol="0">
            <a:spAutoFit/>
          </a:bodyPr>
          <a:lstStyle/>
          <a:p>
            <a:r>
              <a:rPr lang="en-US" sz="1200" dirty="0">
                <a:latin typeface="Century Gothic" panose="020B0502020202020204" pitchFamily="34" charset="0"/>
              </a:rPr>
              <a:t>2%</a:t>
            </a:r>
          </a:p>
        </p:txBody>
      </p:sp>
      <p:sp>
        <p:nvSpPr>
          <p:cNvPr id="55" name="TextBox 54">
            <a:extLst>
              <a:ext uri="{FF2B5EF4-FFF2-40B4-BE49-F238E27FC236}">
                <a16:creationId xmlns:a16="http://schemas.microsoft.com/office/drawing/2014/main" id="{2F0203B1-5CCF-4016-95C7-05AC0A4FA070}"/>
              </a:ext>
            </a:extLst>
          </p:cNvPr>
          <p:cNvSpPr txBox="1"/>
          <p:nvPr/>
        </p:nvSpPr>
        <p:spPr>
          <a:xfrm>
            <a:off x="11796907" y="620412"/>
            <a:ext cx="388248" cy="276999"/>
          </a:xfrm>
          <a:prstGeom prst="rect">
            <a:avLst/>
          </a:prstGeom>
          <a:noFill/>
        </p:spPr>
        <p:txBody>
          <a:bodyPr wrap="none" rtlCol="0">
            <a:spAutoFit/>
          </a:bodyPr>
          <a:lstStyle/>
          <a:p>
            <a:r>
              <a:rPr lang="en-US" sz="1200" dirty="0">
                <a:latin typeface="Century Gothic" panose="020B0502020202020204" pitchFamily="34" charset="0"/>
              </a:rPr>
              <a:t>3%</a:t>
            </a:r>
          </a:p>
        </p:txBody>
      </p:sp>
      <p:cxnSp>
        <p:nvCxnSpPr>
          <p:cNvPr id="56" name="Straight Connector 55">
            <a:extLst>
              <a:ext uri="{FF2B5EF4-FFF2-40B4-BE49-F238E27FC236}">
                <a16:creationId xmlns:a16="http://schemas.microsoft.com/office/drawing/2014/main" id="{DB372ABA-D8F9-44A5-AD9B-8A4B736CE435}"/>
              </a:ext>
            </a:extLst>
          </p:cNvPr>
          <p:cNvCxnSpPr>
            <a:cxnSpLocks/>
          </p:cNvCxnSpPr>
          <p:nvPr/>
        </p:nvCxnSpPr>
        <p:spPr>
          <a:xfrm flipV="1">
            <a:off x="11670240" y="2759533"/>
            <a:ext cx="100168" cy="1595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208B38D-96E0-49EC-887C-DA2167E44CE4}"/>
              </a:ext>
            </a:extLst>
          </p:cNvPr>
          <p:cNvCxnSpPr>
            <a:cxnSpLocks/>
          </p:cNvCxnSpPr>
          <p:nvPr/>
        </p:nvCxnSpPr>
        <p:spPr>
          <a:xfrm flipV="1">
            <a:off x="11718803" y="2930233"/>
            <a:ext cx="200296" cy="37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F6B9D93-9220-430E-9A30-B1E526B187E2}"/>
              </a:ext>
            </a:extLst>
          </p:cNvPr>
          <p:cNvSpPr txBox="1"/>
          <p:nvPr/>
        </p:nvSpPr>
        <p:spPr>
          <a:xfrm>
            <a:off x="11676509" y="2521665"/>
            <a:ext cx="516488" cy="276999"/>
          </a:xfrm>
          <a:prstGeom prst="rect">
            <a:avLst/>
          </a:prstGeom>
          <a:noFill/>
        </p:spPr>
        <p:txBody>
          <a:bodyPr wrap="none" rtlCol="0">
            <a:spAutoFit/>
          </a:bodyPr>
          <a:lstStyle/>
          <a:p>
            <a:r>
              <a:rPr lang="en-US" sz="1200" dirty="0">
                <a:latin typeface="Century Gothic" panose="020B0502020202020204" pitchFamily="34" charset="0"/>
              </a:rPr>
              <a:t>0.4%</a:t>
            </a:r>
          </a:p>
        </p:txBody>
      </p:sp>
      <p:sp>
        <p:nvSpPr>
          <p:cNvPr id="59" name="TextBox 58">
            <a:extLst>
              <a:ext uri="{FF2B5EF4-FFF2-40B4-BE49-F238E27FC236}">
                <a16:creationId xmlns:a16="http://schemas.microsoft.com/office/drawing/2014/main" id="{8FD66BD6-04BC-4739-8939-718E9FBF76CC}"/>
              </a:ext>
            </a:extLst>
          </p:cNvPr>
          <p:cNvSpPr txBox="1"/>
          <p:nvPr/>
        </p:nvSpPr>
        <p:spPr>
          <a:xfrm>
            <a:off x="11841556" y="2759533"/>
            <a:ext cx="388248" cy="276999"/>
          </a:xfrm>
          <a:prstGeom prst="rect">
            <a:avLst/>
          </a:prstGeom>
          <a:noFill/>
        </p:spPr>
        <p:txBody>
          <a:bodyPr wrap="none" rtlCol="0">
            <a:spAutoFit/>
          </a:bodyPr>
          <a:lstStyle/>
          <a:p>
            <a:r>
              <a:rPr lang="en-US" sz="1200" dirty="0">
                <a:latin typeface="Century Gothic" panose="020B0502020202020204" pitchFamily="34" charset="0"/>
              </a:rPr>
              <a:t>1%</a:t>
            </a:r>
          </a:p>
        </p:txBody>
      </p:sp>
      <p:sp>
        <p:nvSpPr>
          <p:cNvPr id="62" name="Rectangle 61">
            <a:extLst>
              <a:ext uri="{FF2B5EF4-FFF2-40B4-BE49-F238E27FC236}">
                <a16:creationId xmlns:a16="http://schemas.microsoft.com/office/drawing/2014/main" id="{DEF15AAC-221B-43FC-942E-0EB09F06D331}"/>
              </a:ext>
            </a:extLst>
          </p:cNvPr>
          <p:cNvSpPr/>
          <p:nvPr/>
        </p:nvSpPr>
        <p:spPr>
          <a:xfrm>
            <a:off x="0" y="5235541"/>
            <a:ext cx="12192000" cy="1734899"/>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New case “Hotspots”: </a:t>
            </a:r>
            <a:r>
              <a:rPr lang="en-US" dirty="0">
                <a:latin typeface="Helvetica" pitchFamily="2" charset="0"/>
                <a:ea typeface="Calibri" panose="020F0502020204030204" pitchFamily="34" charset="0"/>
                <a:cs typeface="Arial" panose="020B0604020202020204" pitchFamily="34" charset="0"/>
              </a:rPr>
              <a:t>Since the onset of the Coronavirus pandemic, </a:t>
            </a:r>
            <a:r>
              <a:rPr lang="en-US" b="1" dirty="0">
                <a:latin typeface="Helvetica" pitchFamily="2" charset="0"/>
                <a:ea typeface="Calibri" panose="020F0502020204030204" pitchFamily="34" charset="0"/>
                <a:cs typeface="Arial" panose="020B0604020202020204" pitchFamily="34" charset="0"/>
              </a:rPr>
              <a:t>all</a:t>
            </a:r>
            <a:r>
              <a:rPr lang="en-US" dirty="0">
                <a:latin typeface="Helvetica" pitchFamily="2" charset="0"/>
                <a:ea typeface="Calibri" panose="020F0502020204030204" pitchFamily="34" charset="0"/>
                <a:cs typeface="Arial" panose="020B0604020202020204" pitchFamily="34" charset="0"/>
              </a:rPr>
              <a:t> MSAs without exception had a period when they doubled their 7-day average of new reported cases in less than 5 days. By the 5 May 2020 reporting date, however, there were only 20 MSAs (5% of the total) where the 7-day running average of new confirmed cases was doubling in less than 5 days. Among them they contained 1,2% of the total population of MSAs, reporting a total of 122 new cases at the reporting date (0.5% of the total). [</a:t>
            </a:r>
            <a:r>
              <a:rPr lang="en-US" dirty="0">
                <a:highlight>
                  <a:srgbClr val="FFFF00"/>
                </a:highlight>
                <a:latin typeface="Helvetica" pitchFamily="2" charset="0"/>
                <a:ea typeface="Calibri" panose="020F0502020204030204" pitchFamily="34" charset="0"/>
                <a:cs typeface="Arial" panose="020B0604020202020204" pitchFamily="34" charset="0"/>
              </a:rPr>
              <a:t>redraw map</a:t>
            </a:r>
            <a:r>
              <a:rPr lang="en-US" dirty="0">
                <a:latin typeface="Helvetica" pitchFamily="2"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7618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07CCDEF-5E47-6C4B-BCCA-2E71A1ABA307}"/>
              </a:ext>
            </a:extLst>
          </p:cNvPr>
          <p:cNvSpPr>
            <a:spLocks noChangeArrowheads="1"/>
          </p:cNvSpPr>
          <p:nvPr/>
        </p:nvSpPr>
        <p:spPr bwMode="auto">
          <a:xfrm>
            <a:off x="2657475" y="1200149"/>
            <a:ext cx="180244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2BC108D5-6437-0748-8284-E07A4ED3D024}"/>
              </a:ext>
            </a:extLst>
          </p:cNvPr>
          <p:cNvPicPr>
            <a:picLocks noChangeAspect="1"/>
          </p:cNvPicPr>
          <p:nvPr/>
        </p:nvPicPr>
        <p:blipFill rotWithShape="1">
          <a:blip r:embed="rId2">
            <a:alphaModFix amt="27000"/>
          </a:blip>
          <a:srcRect t="15803"/>
          <a:stretch/>
        </p:blipFill>
        <p:spPr>
          <a:xfrm>
            <a:off x="0" y="28576"/>
            <a:ext cx="12218017" cy="6858000"/>
          </a:xfrm>
          <a:prstGeom prst="rect">
            <a:avLst/>
          </a:prstGeom>
        </p:spPr>
      </p:pic>
      <p:pic>
        <p:nvPicPr>
          <p:cNvPr id="10" name="Picture 14" descr="Pin on History">
            <a:extLst>
              <a:ext uri="{FF2B5EF4-FFF2-40B4-BE49-F238E27FC236}">
                <a16:creationId xmlns:a16="http://schemas.microsoft.com/office/drawing/2014/main" id="{DB0BF4ED-8A57-9148-801E-BA55AE6A635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71713" y="161339"/>
            <a:ext cx="6773877" cy="515361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7A375AD-0311-4E45-AB18-D543EA6B3962}"/>
              </a:ext>
            </a:extLst>
          </p:cNvPr>
          <p:cNvSpPr/>
          <p:nvPr/>
        </p:nvSpPr>
        <p:spPr>
          <a:xfrm>
            <a:off x="0" y="5455500"/>
            <a:ext cx="12192000" cy="1402500"/>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Focus on the First Wave</a:t>
            </a:r>
            <a:r>
              <a:rPr lang="en-US" dirty="0">
                <a:latin typeface="Helvetica" pitchFamily="2" charset="0"/>
                <a:ea typeface="Calibri" panose="020F0502020204030204" pitchFamily="34" charset="0"/>
                <a:cs typeface="Arial" panose="020B0604020202020204" pitchFamily="34" charset="0"/>
              </a:rPr>
              <a:t>: There is little doubt that in the U.S. and elsewhere strict social distancing has resulted in early peaks in reported new cases and deaths followed by steady declines. We focus our attention here on the first wave and on the peak of that first wave. If social distancing guidelines are relaxed prematurely, there may be a second and a third wave, in parallel to the 1918-1919 Spanish Flu epidemic.</a:t>
            </a:r>
          </a:p>
        </p:txBody>
      </p:sp>
    </p:spTree>
    <p:extLst>
      <p:ext uri="{BB962C8B-B14F-4D97-AF65-F5344CB8AC3E}">
        <p14:creationId xmlns:p14="http://schemas.microsoft.com/office/powerpoint/2010/main" val="115456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71492E-8097-0C49-BD97-F1914F953513}"/>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7FE60B4-9CC8-0A45-92E0-3EE79192EBB3}"/>
              </a:ext>
            </a:extLst>
          </p:cNvPr>
          <p:cNvPicPr>
            <a:picLocks noChangeAspect="1"/>
          </p:cNvPicPr>
          <p:nvPr/>
        </p:nvPicPr>
        <p:blipFill rotWithShape="1">
          <a:blip r:embed="rId3"/>
          <a:srcRect t="9259" b="6083"/>
          <a:stretch/>
        </p:blipFill>
        <p:spPr bwMode="auto">
          <a:xfrm>
            <a:off x="1357453" y="130076"/>
            <a:ext cx="9350118" cy="4876263"/>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DC1CBCE9-26C5-2442-AE81-0618E883D974}"/>
              </a:ext>
            </a:extLst>
          </p:cNvPr>
          <p:cNvSpPr/>
          <p:nvPr/>
        </p:nvSpPr>
        <p:spPr>
          <a:xfrm>
            <a:off x="0" y="5123101"/>
            <a:ext cx="12192000" cy="1734899"/>
          </a:xfrm>
          <a:prstGeom prst="rect">
            <a:avLst/>
          </a:prstGeom>
          <a:solidFill>
            <a:srgbClr val="73FEFF"/>
          </a:solidFill>
        </p:spPr>
        <p:txBody>
          <a:bodyPr wrap="square">
            <a:spAutoFit/>
          </a:bodyPr>
          <a:lstStyle/>
          <a:p>
            <a:pPr algn="just">
              <a:lnSpc>
                <a:spcPct val="120000"/>
              </a:lnSpc>
              <a:spcAft>
                <a:spcPts val="600"/>
              </a:spcAft>
            </a:pPr>
            <a:r>
              <a:rPr lang="en-US" b="1" dirty="0">
                <a:latin typeface="Helvetica" pitchFamily="2" charset="0"/>
                <a:ea typeface="Calibri" panose="020F0502020204030204" pitchFamily="34" charset="0"/>
                <a:cs typeface="Arial" panose="020B0604020202020204" pitchFamily="34" charset="0"/>
              </a:rPr>
              <a:t>Focus on U.S. Cities and Metropolitan Areas</a:t>
            </a:r>
            <a:r>
              <a:rPr lang="en-US" dirty="0">
                <a:latin typeface="Helvetica" pitchFamily="2" charset="0"/>
                <a:ea typeface="Calibri" panose="020F0502020204030204" pitchFamily="34" charset="0"/>
                <a:cs typeface="Arial" panose="020B0604020202020204" pitchFamily="34" charset="0"/>
              </a:rPr>
              <a:t>: The Coronavirus does not recognize state or county boundaries. Cities—and, more precisely Metropolitan Statistical Areas (MSAs)—are integrated urban economies with a high level of connectivity within them; they are the appropriate units for analyzing the data on the spread of the virus. MSAs indeed cross over both county and state boundaries. This map shows all continental MSAs divided into nine groups based on ranges of the maximum number of confirmed cases as of 5 May 2020. </a:t>
            </a:r>
          </a:p>
        </p:txBody>
      </p:sp>
    </p:spTree>
    <p:extLst>
      <p:ext uri="{BB962C8B-B14F-4D97-AF65-F5344CB8AC3E}">
        <p14:creationId xmlns:p14="http://schemas.microsoft.com/office/powerpoint/2010/main" val="2071074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DA2FBC-98D5-7E4F-ABD6-5D2E3A728271}"/>
              </a:ext>
            </a:extLst>
          </p:cNvPr>
          <p:cNvPicPr>
            <a:picLocks noChangeAspect="1"/>
          </p:cNvPicPr>
          <p:nvPr/>
        </p:nvPicPr>
        <p:blipFill rotWithShape="1">
          <a:blip r:embed="rId2">
            <a:alphaModFix amt="27000"/>
          </a:blip>
          <a:srcRect t="15803"/>
          <a:stretch/>
        </p:blipFill>
        <p:spPr>
          <a:xfrm>
            <a:off x="-26017" y="11575"/>
            <a:ext cx="12218017" cy="6858000"/>
          </a:xfrm>
          <a:prstGeom prst="rect">
            <a:avLst/>
          </a:prstGeom>
        </p:spPr>
      </p:pic>
      <p:sp>
        <p:nvSpPr>
          <p:cNvPr id="4" name="Rectangle 3">
            <a:extLst>
              <a:ext uri="{FF2B5EF4-FFF2-40B4-BE49-F238E27FC236}">
                <a16:creationId xmlns:a16="http://schemas.microsoft.com/office/drawing/2014/main" id="{334AABC9-0A58-9749-A3ED-7C45086F941A}"/>
              </a:ext>
            </a:extLst>
          </p:cNvPr>
          <p:cNvSpPr/>
          <p:nvPr/>
        </p:nvSpPr>
        <p:spPr>
          <a:xfrm>
            <a:off x="0" y="5478919"/>
            <a:ext cx="12192000" cy="1402563"/>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MSAs with 1% or more of their population in confirmed cases: </a:t>
            </a:r>
            <a:r>
              <a:rPr lang="en-US" dirty="0">
                <a:latin typeface="Helvetica" pitchFamily="2" charset="0"/>
                <a:ea typeface="Calibri" panose="020F0502020204030204" pitchFamily="34" charset="0"/>
                <a:cs typeface="Arial" panose="020B0604020202020204" pitchFamily="34" charset="0"/>
              </a:rPr>
              <a:t>Only 14 MSAs had confirmed Coronavirus cases amounting to more than 1% or more of their populations by the reporting date of 5 May 2020. Grand Island and Pine Bluff have populations of less than 60,000. Only three MSAs in this group—New York, New Orleans and Boston—had more than 1 million. </a:t>
            </a:r>
          </a:p>
        </p:txBody>
      </p:sp>
      <p:pic>
        <p:nvPicPr>
          <p:cNvPr id="7" name="Picture 6">
            <a:extLst>
              <a:ext uri="{FF2B5EF4-FFF2-40B4-BE49-F238E27FC236}">
                <a16:creationId xmlns:a16="http://schemas.microsoft.com/office/drawing/2014/main" id="{E50DFED6-B18F-2948-A236-F3A40C12F647}"/>
              </a:ext>
            </a:extLst>
          </p:cNvPr>
          <p:cNvPicPr>
            <a:picLocks noChangeAspect="1"/>
          </p:cNvPicPr>
          <p:nvPr/>
        </p:nvPicPr>
        <p:blipFill>
          <a:blip r:embed="rId3"/>
          <a:stretch>
            <a:fillRect/>
          </a:stretch>
        </p:blipFill>
        <p:spPr>
          <a:xfrm>
            <a:off x="1915369" y="166949"/>
            <a:ext cx="7552722" cy="5186478"/>
          </a:xfrm>
          <a:prstGeom prst="rect">
            <a:avLst/>
          </a:prstGeom>
        </p:spPr>
      </p:pic>
    </p:spTree>
    <p:extLst>
      <p:ext uri="{BB962C8B-B14F-4D97-AF65-F5344CB8AC3E}">
        <p14:creationId xmlns:p14="http://schemas.microsoft.com/office/powerpoint/2010/main" val="104626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0" y="5732677"/>
            <a:ext cx="12192000" cy="1070101"/>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Where are U.S. MSAs on the new confirmed cases curve?</a:t>
            </a:r>
            <a:r>
              <a:rPr lang="en-US" dirty="0">
                <a:latin typeface="Helvetica" pitchFamily="2" charset="0"/>
                <a:ea typeface="Calibri" panose="020F0502020204030204" pitchFamily="34" charset="0"/>
                <a:cs typeface="Arial" panose="020B0604020202020204" pitchFamily="34" charset="0"/>
              </a:rPr>
              <a:t>: By the reporting date—5 May 2020—more than one half of the 384 MSAs (54%) were 14 days or more past their 7-day average peak of new confirmed cases. In only 55 MSAs (14% of the total), confirmed cases were still increasing, not having attained their peak yet.   </a:t>
            </a:r>
          </a:p>
        </p:txBody>
      </p:sp>
      <p:pic>
        <p:nvPicPr>
          <p:cNvPr id="8" name="Picture 7">
            <a:extLst>
              <a:ext uri="{FF2B5EF4-FFF2-40B4-BE49-F238E27FC236}">
                <a16:creationId xmlns:a16="http://schemas.microsoft.com/office/drawing/2014/main" id="{9C9FD1AE-E08F-B847-ABC7-4659241C42BD}"/>
              </a:ext>
            </a:extLst>
          </p:cNvPr>
          <p:cNvPicPr>
            <a:picLocks noChangeAspect="1"/>
          </p:cNvPicPr>
          <p:nvPr/>
        </p:nvPicPr>
        <p:blipFill>
          <a:blip r:embed="rId3"/>
          <a:stretch>
            <a:fillRect/>
          </a:stretch>
        </p:blipFill>
        <p:spPr>
          <a:xfrm>
            <a:off x="1959074" y="171450"/>
            <a:ext cx="8450168" cy="5380038"/>
          </a:xfrm>
          <a:prstGeom prst="rect">
            <a:avLst/>
          </a:prstGeom>
        </p:spPr>
      </p:pic>
    </p:spTree>
    <p:extLst>
      <p:ext uri="{BB962C8B-B14F-4D97-AF65-F5344CB8AC3E}">
        <p14:creationId xmlns:p14="http://schemas.microsoft.com/office/powerpoint/2010/main" val="46297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E6AD0-C354-5048-B226-5A1916C16078}"/>
              </a:ext>
            </a:extLst>
          </p:cNvPr>
          <p:cNvPicPr>
            <a:picLocks noChangeAspect="1"/>
          </p:cNvPicPr>
          <p:nvPr/>
        </p:nvPicPr>
        <p:blipFill rotWithShape="1">
          <a:blip r:embed="rId2">
            <a:alphaModFix amt="27000"/>
          </a:blip>
          <a:srcRect t="15803"/>
          <a:stretch/>
        </p:blipFill>
        <p:spPr>
          <a:xfrm>
            <a:off x="-26017" y="0"/>
            <a:ext cx="12218017" cy="6858000"/>
          </a:xfrm>
          <a:prstGeom prst="rect">
            <a:avLst/>
          </a:prstGeom>
        </p:spPr>
      </p:pic>
      <p:pic>
        <p:nvPicPr>
          <p:cNvPr id="5" name="Picture 4" descr="A close up of a map&#10;&#10;Description automatically generated">
            <a:extLst>
              <a:ext uri="{FF2B5EF4-FFF2-40B4-BE49-F238E27FC236}">
                <a16:creationId xmlns:a16="http://schemas.microsoft.com/office/drawing/2014/main" id="{E3C75F23-0923-0D48-B601-FE51999D6E3F}"/>
              </a:ext>
            </a:extLst>
          </p:cNvPr>
          <p:cNvPicPr>
            <a:picLocks noChangeAspect="1"/>
          </p:cNvPicPr>
          <p:nvPr/>
        </p:nvPicPr>
        <p:blipFill rotWithShape="1">
          <a:blip r:embed="rId3"/>
          <a:srcRect t="9259" b="5894"/>
          <a:stretch/>
        </p:blipFill>
        <p:spPr bwMode="auto">
          <a:xfrm>
            <a:off x="1075281" y="176204"/>
            <a:ext cx="10013266" cy="555081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6279E64E-1EBA-A145-A80F-8615ABD3044D}"/>
              </a:ext>
            </a:extLst>
          </p:cNvPr>
          <p:cNvSpPr/>
          <p:nvPr/>
        </p:nvSpPr>
        <p:spPr>
          <a:xfrm>
            <a:off x="0" y="5887149"/>
            <a:ext cx="12192000" cy="1070165"/>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Mapping MSAs by their days from peak confirmed cases: </a:t>
            </a:r>
            <a:r>
              <a:rPr lang="en-US" dirty="0">
                <a:latin typeface="Helvetica" pitchFamily="2" charset="0"/>
                <a:ea typeface="Calibri" panose="020F0502020204030204" pitchFamily="34" charset="0"/>
                <a:cs typeface="Arial" panose="020B0604020202020204" pitchFamily="34" charset="0"/>
              </a:rPr>
              <a:t>This map shows how many days each MSA in the U.S. was past its peak 7-day running average of confirmed Coronavirus cases. 54% of MSA were past-peak on the 5 May 2020 reporting date.  [</a:t>
            </a:r>
            <a:r>
              <a:rPr lang="en-US" dirty="0">
                <a:highlight>
                  <a:srgbClr val="FFFF00"/>
                </a:highlight>
                <a:latin typeface="Helvetica" pitchFamily="2" charset="0"/>
                <a:ea typeface="Calibri" panose="020F0502020204030204" pitchFamily="34" charset="0"/>
                <a:cs typeface="Arial" panose="020B0604020202020204" pitchFamily="34" charset="0"/>
              </a:rPr>
              <a:t>use same breaks as bar graph</a:t>
            </a:r>
            <a:r>
              <a:rPr lang="en-US" dirty="0">
                <a:latin typeface="Helveti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224100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6017" y="11575"/>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0" y="5732677"/>
            <a:ext cx="12192000" cy="1070101"/>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How does the level of confirmed cases in MSAs now compare to their peak levels?</a:t>
            </a:r>
            <a:r>
              <a:rPr lang="en-US" dirty="0">
                <a:latin typeface="Helvetica" pitchFamily="2" charset="0"/>
                <a:ea typeface="Calibri" panose="020F0502020204030204" pitchFamily="34" charset="0"/>
                <a:cs typeface="Arial" panose="020B0604020202020204" pitchFamily="34" charset="0"/>
              </a:rPr>
              <a:t>: By the reporting date—5 May 2020—the 7-day running averages of confirmed cases in MSAs amounted, on average, to 61% of their values at peak. In 37% of MSAs, current levels on the reporting date were half or less of their maximum values at peak. </a:t>
            </a:r>
          </a:p>
        </p:txBody>
      </p:sp>
      <p:pic>
        <p:nvPicPr>
          <p:cNvPr id="2" name="Picture 1">
            <a:extLst>
              <a:ext uri="{FF2B5EF4-FFF2-40B4-BE49-F238E27FC236}">
                <a16:creationId xmlns:a16="http://schemas.microsoft.com/office/drawing/2014/main" id="{CCBAF486-2E56-454F-AC7C-20AD1A51758D}"/>
              </a:ext>
            </a:extLst>
          </p:cNvPr>
          <p:cNvPicPr>
            <a:picLocks noChangeAspect="1"/>
          </p:cNvPicPr>
          <p:nvPr/>
        </p:nvPicPr>
        <p:blipFill>
          <a:blip r:embed="rId3"/>
          <a:stretch>
            <a:fillRect/>
          </a:stretch>
        </p:blipFill>
        <p:spPr>
          <a:xfrm>
            <a:off x="1777452" y="157163"/>
            <a:ext cx="8517490" cy="5422900"/>
          </a:xfrm>
          <a:prstGeom prst="rect">
            <a:avLst/>
          </a:prstGeom>
        </p:spPr>
      </p:pic>
    </p:spTree>
    <p:extLst>
      <p:ext uri="{BB962C8B-B14F-4D97-AF65-F5344CB8AC3E}">
        <p14:creationId xmlns:p14="http://schemas.microsoft.com/office/powerpoint/2010/main" val="274150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D5A1F-9EC3-FD40-9F9D-70A1D0A6DA84}"/>
              </a:ext>
            </a:extLst>
          </p:cNvPr>
          <p:cNvPicPr>
            <a:picLocks noChangeAspect="1"/>
          </p:cNvPicPr>
          <p:nvPr/>
        </p:nvPicPr>
        <p:blipFill rotWithShape="1">
          <a:blip r:embed="rId2">
            <a:alphaModFix amt="27000"/>
          </a:blip>
          <a:srcRect t="15803"/>
          <a:stretch/>
        </p:blipFill>
        <p:spPr>
          <a:xfrm>
            <a:off x="-26017" y="11575"/>
            <a:ext cx="12218017" cy="6858000"/>
          </a:xfrm>
          <a:prstGeom prst="rect">
            <a:avLst/>
          </a:prstGeom>
        </p:spPr>
      </p:pic>
      <p:sp>
        <p:nvSpPr>
          <p:cNvPr id="6" name="Rectangle 5">
            <a:extLst>
              <a:ext uri="{FF2B5EF4-FFF2-40B4-BE49-F238E27FC236}">
                <a16:creationId xmlns:a16="http://schemas.microsoft.com/office/drawing/2014/main" id="{F2EA0224-D58C-5640-9ACF-571ED0C2FD5F}"/>
              </a:ext>
            </a:extLst>
          </p:cNvPr>
          <p:cNvSpPr/>
          <p:nvPr/>
        </p:nvSpPr>
        <p:spPr>
          <a:xfrm>
            <a:off x="0" y="5732677"/>
            <a:ext cx="12192000" cy="1070165"/>
          </a:xfrm>
          <a:prstGeom prst="rect">
            <a:avLst/>
          </a:prstGeom>
          <a:solidFill>
            <a:srgbClr val="73FEFF"/>
          </a:solidFill>
        </p:spPr>
        <p:txBody>
          <a:bodyPr wrap="square">
            <a:spAutoFit/>
          </a:bodyPr>
          <a:lstStyle/>
          <a:p>
            <a:pPr algn="just">
              <a:lnSpc>
                <a:spcPct val="120000"/>
              </a:lnSpc>
              <a:spcAft>
                <a:spcPts val="600"/>
              </a:spcAft>
              <a:tabLst>
                <a:tab pos="228600" algn="l"/>
              </a:tabLst>
            </a:pPr>
            <a:r>
              <a:rPr lang="en-US" b="1" dirty="0">
                <a:latin typeface="Helvetica" pitchFamily="2" charset="0"/>
                <a:ea typeface="Calibri" panose="020F0502020204030204" pitchFamily="34" charset="0"/>
                <a:cs typeface="Arial" panose="020B0604020202020204" pitchFamily="34" charset="0"/>
              </a:rPr>
              <a:t>How does the level of confirmed cases in MSAs now compare to their peak levels?</a:t>
            </a:r>
            <a:r>
              <a:rPr lang="en-US" dirty="0">
                <a:latin typeface="Helvetica" pitchFamily="2" charset="0"/>
                <a:ea typeface="Calibri" panose="020F0502020204030204" pitchFamily="34" charset="0"/>
                <a:cs typeface="Arial" panose="020B0604020202020204" pitchFamily="34" charset="0"/>
              </a:rPr>
              <a:t>: The map shows the share of the peak value of new cases in MSAs on the 5 May 2020 reporting date. A share of 100%--rep[</a:t>
            </a:r>
            <a:r>
              <a:rPr lang="en-US" dirty="0" err="1">
                <a:latin typeface="Helvetica" pitchFamily="2" charset="0"/>
                <a:ea typeface="Calibri" panose="020F0502020204030204" pitchFamily="34" charset="0"/>
                <a:cs typeface="Arial" panose="020B0604020202020204" pitchFamily="34" charset="0"/>
              </a:rPr>
              <a:t>orted</a:t>
            </a:r>
            <a:r>
              <a:rPr lang="en-US" dirty="0">
                <a:latin typeface="Helvetica" pitchFamily="2" charset="0"/>
                <a:ea typeface="Calibri" panose="020F0502020204030204" pitchFamily="34" charset="0"/>
                <a:cs typeface="Arial" panose="020B0604020202020204" pitchFamily="34" charset="0"/>
              </a:rPr>
              <a:t> for 14% of all MSAs—indicates that new cases are still increasing and have not yet reached a peak. </a:t>
            </a:r>
          </a:p>
        </p:txBody>
      </p:sp>
      <p:pic>
        <p:nvPicPr>
          <p:cNvPr id="7" name="Picture 6" descr="A close up of a map&#10;&#10;Description automatically generated">
            <a:extLst>
              <a:ext uri="{FF2B5EF4-FFF2-40B4-BE49-F238E27FC236}">
                <a16:creationId xmlns:a16="http://schemas.microsoft.com/office/drawing/2014/main" id="{D6F788BF-8AD7-1C40-B39D-03F17723798D}"/>
              </a:ext>
            </a:extLst>
          </p:cNvPr>
          <p:cNvPicPr/>
          <p:nvPr/>
        </p:nvPicPr>
        <p:blipFill rotWithShape="1">
          <a:blip r:embed="rId3"/>
          <a:srcRect t="9448" b="6454"/>
          <a:stretch/>
        </p:blipFill>
        <p:spPr bwMode="auto">
          <a:xfrm>
            <a:off x="1169040" y="185195"/>
            <a:ext cx="9884780" cy="53590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405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7015</TotalTime>
  <Words>2359</Words>
  <Application>Microsoft Office PowerPoint</Application>
  <PresentationFormat>Widescreen</PresentationFormat>
  <Paragraphs>84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Century Gothic</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Shlomo Angel</dc:creator>
  <cp:lastModifiedBy>Alex Blei</cp:lastModifiedBy>
  <cp:revision>82</cp:revision>
  <dcterms:created xsi:type="dcterms:W3CDTF">2020-05-10T14:09:37Z</dcterms:created>
  <dcterms:modified xsi:type="dcterms:W3CDTF">2020-05-15T15:57:58Z</dcterms:modified>
</cp:coreProperties>
</file>